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88" r:id="rId3"/>
    <p:sldId id="257" r:id="rId4"/>
    <p:sldId id="287" r:id="rId5"/>
    <p:sldId id="275" r:id="rId6"/>
    <p:sldId id="279" r:id="rId7"/>
    <p:sldId id="285" r:id="rId8"/>
    <p:sldId id="268" r:id="rId9"/>
    <p:sldId id="274" r:id="rId10"/>
    <p:sldId id="289" r:id="rId11"/>
    <p:sldId id="276" r:id="rId12"/>
    <p:sldId id="277" r:id="rId13"/>
    <p:sldId id="278" r:id="rId14"/>
    <p:sldId id="280" r:id="rId15"/>
    <p:sldId id="282" r:id="rId16"/>
    <p:sldId id="284" r:id="rId17"/>
    <p:sldId id="286" r:id="rId18"/>
    <p:sldId id="283" r:id="rId19"/>
  </p:sldIdLst>
  <p:sldSz cx="9144000" cy="6858000" type="screen4x3"/>
  <p:notesSz cx="6858000" cy="9144000"/>
  <p:custDataLst>
    <p:tags r:id="rId21"/>
  </p:custDataLst>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ヒラギノ角ゴ Pro W3"/>
        <a:cs typeface="ヒラギノ角ゴ Pro W3"/>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a:cs typeface="ヒラギノ角ゴ Pro W3"/>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a:cs typeface="ヒラギノ角ゴ Pro W3"/>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a:cs typeface="ヒラギノ角ゴ Pro W3"/>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sz="2400"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sz="2400"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sz="2400"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sz="2400"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esha Jones" initials="KJ" lastIdx="1" clrIdx="0">
    <p:extLst>
      <p:ext uri="{19B8F6BF-5375-455C-9EA6-DF929625EA0E}">
        <p15:presenceInfo xmlns:p15="http://schemas.microsoft.com/office/powerpoint/2012/main" userId="S::kj179@hr.rutgers.edu::3fd59f8e-6753-4c1b-8698-85455af5a9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2521"/>
    <a:srgbClr val="009900"/>
    <a:srgbClr val="0000FF"/>
    <a:srgbClr val="D00000"/>
    <a:srgbClr val="FF6600"/>
    <a:srgbClr val="FF5050"/>
    <a:srgbClr val="862A3E"/>
    <a:srgbClr val="CE00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70" autoAdjust="0"/>
  </p:normalViewPr>
  <p:slideViewPr>
    <p:cSldViewPr snapToGrid="0">
      <p:cViewPr varScale="1">
        <p:scale>
          <a:sx n="80" d="100"/>
          <a:sy n="80" d="100"/>
        </p:scale>
        <p:origin x="1522"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EFD7D1-8D13-4AF9-A050-07EBC73FB8FF}" type="datetimeFigureOut">
              <a:rPr lang="en-US" smtClean="0"/>
              <a:t>5/5/2021</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01F184-AA84-4073-B677-833EBC2F5716}" type="slidenum">
              <a:rPr lang="en-US" smtClean="0"/>
              <a:t>‹#›</a:t>
            </a:fld>
            <a:endParaRPr lang="en-US" dirty="0"/>
          </a:p>
        </p:txBody>
      </p:sp>
    </p:spTree>
    <p:extLst>
      <p:ext uri="{BB962C8B-B14F-4D97-AF65-F5344CB8AC3E}">
        <p14:creationId xmlns:p14="http://schemas.microsoft.com/office/powerpoint/2010/main" val="2298532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a:extLst>
              <a:ext uri="{FF2B5EF4-FFF2-40B4-BE49-F238E27FC236}">
                <a16:creationId xmlns:a16="http://schemas.microsoft.com/office/drawing/2014/main" id="{0518E141-52AA-4C90-A313-EC241FABE88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00" y="400050"/>
            <a:ext cx="5218113"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subTitle" idx="1"/>
          </p:nvPr>
        </p:nvSpPr>
        <p:spPr>
          <a:xfrm>
            <a:off x="1371600" y="3886200"/>
            <a:ext cx="6400800" cy="1752600"/>
          </a:xfrm>
        </p:spPr>
        <p:txBody>
          <a:bodyPr/>
          <a:lstStyle>
            <a:lvl1pPr marL="0" indent="0" algn="ctr">
              <a:buFontTx/>
              <a:buNone/>
              <a:defRPr>
                <a:solidFill>
                  <a:schemeClr val="tx1"/>
                </a:solidFill>
              </a:defRPr>
            </a:lvl1pPr>
          </a:lstStyle>
          <a:p>
            <a:r>
              <a:rPr lang="en-US"/>
              <a:t>Click to edit Master subtitle style</a:t>
            </a:r>
            <a:endParaRPr lang="en-US" dirty="0"/>
          </a:p>
        </p:txBody>
      </p:sp>
      <p:sp>
        <p:nvSpPr>
          <p:cNvPr id="4098" name="Rectangle 2"/>
          <p:cNvSpPr>
            <a:spLocks noGrp="1" noChangeArrowheads="1"/>
          </p:cNvSpPr>
          <p:nvPr>
            <p:ph type="ctrTitle"/>
          </p:nvPr>
        </p:nvSpPr>
        <p:spPr>
          <a:xfrm>
            <a:off x="685800" y="2130425"/>
            <a:ext cx="7772400" cy="1470025"/>
          </a:xfrm>
        </p:spPr>
        <p:txBody>
          <a:bodyPr/>
          <a:lstStyle>
            <a:lvl1pPr algn="ctr">
              <a:defRPr>
                <a:solidFill>
                  <a:schemeClr val="tx1"/>
                </a:solidFill>
              </a:defRPr>
            </a:lvl1pPr>
          </a:lstStyle>
          <a:p>
            <a:r>
              <a:rPr lang="en-US"/>
              <a:t>Click to edit Master title style</a:t>
            </a:r>
            <a:endParaRPr lang="en-US" dirty="0"/>
          </a:p>
        </p:txBody>
      </p:sp>
    </p:spTree>
    <p:extLst>
      <p:ext uri="{BB962C8B-B14F-4D97-AF65-F5344CB8AC3E}">
        <p14:creationId xmlns:p14="http://schemas.microsoft.com/office/powerpoint/2010/main" val="3027194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26C5A3C9-7613-498E-B711-3E12FE283F41}"/>
              </a:ext>
            </a:extLst>
          </p:cNvPr>
          <p:cNvSpPr>
            <a:spLocks noGrp="1" noChangeArrowheads="1"/>
          </p:cNvSpPr>
          <p:nvPr>
            <p:ph type="sldNum" sz="quarter" idx="10"/>
          </p:nvPr>
        </p:nvSpPr>
        <p:spPr>
          <a:ln/>
        </p:spPr>
        <p:txBody>
          <a:bodyPr/>
          <a:lstStyle>
            <a:lvl1pPr>
              <a:defRPr/>
            </a:lvl1pPr>
          </a:lstStyle>
          <a:p>
            <a:pPr>
              <a:defRPr/>
            </a:pPr>
            <a:fld id="{25967C00-665E-4575-A113-0684C0CAFC66}" type="slidenum">
              <a:rPr lang="en-US" altLang="en-US"/>
              <a:pPr>
                <a:defRPr/>
              </a:pPr>
              <a:t>‹#›</a:t>
            </a:fld>
            <a:endParaRPr lang="en-US" altLang="en-US" dirty="0"/>
          </a:p>
        </p:txBody>
      </p:sp>
    </p:spTree>
    <p:extLst>
      <p:ext uri="{BB962C8B-B14F-4D97-AF65-F5344CB8AC3E}">
        <p14:creationId xmlns:p14="http://schemas.microsoft.com/office/powerpoint/2010/main" val="1928239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448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609600"/>
            <a:ext cx="6019800" cy="5448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CADAD92F-1B48-4065-AB12-4108568768BC}"/>
              </a:ext>
            </a:extLst>
          </p:cNvPr>
          <p:cNvSpPr>
            <a:spLocks noGrp="1" noChangeArrowheads="1"/>
          </p:cNvSpPr>
          <p:nvPr>
            <p:ph type="sldNum" sz="quarter" idx="10"/>
          </p:nvPr>
        </p:nvSpPr>
        <p:spPr>
          <a:ln/>
        </p:spPr>
        <p:txBody>
          <a:bodyPr/>
          <a:lstStyle>
            <a:lvl1pPr>
              <a:defRPr/>
            </a:lvl1pPr>
          </a:lstStyle>
          <a:p>
            <a:pPr>
              <a:defRPr/>
            </a:pPr>
            <a:fld id="{84160C53-E0E2-488E-8D06-0ECFD9D18D6B}" type="slidenum">
              <a:rPr lang="en-US" altLang="en-US"/>
              <a:pPr>
                <a:defRPr/>
              </a:pPr>
              <a:t>‹#›</a:t>
            </a:fld>
            <a:endParaRPr lang="en-US" altLang="en-US" dirty="0"/>
          </a:p>
        </p:txBody>
      </p:sp>
    </p:spTree>
    <p:extLst>
      <p:ext uri="{BB962C8B-B14F-4D97-AF65-F5344CB8AC3E}">
        <p14:creationId xmlns:p14="http://schemas.microsoft.com/office/powerpoint/2010/main" val="3814027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02E67432-E285-4401-8022-28FED6E76BD7}"/>
              </a:ext>
            </a:extLst>
          </p:cNvPr>
          <p:cNvSpPr>
            <a:spLocks noGrp="1" noChangeArrowheads="1"/>
          </p:cNvSpPr>
          <p:nvPr>
            <p:ph type="sldNum" sz="quarter" idx="10"/>
          </p:nvPr>
        </p:nvSpPr>
        <p:spPr>
          <a:ln/>
        </p:spPr>
        <p:txBody>
          <a:bodyPr/>
          <a:lstStyle>
            <a:lvl1pPr>
              <a:defRPr/>
            </a:lvl1pPr>
          </a:lstStyle>
          <a:p>
            <a:pPr>
              <a:defRPr/>
            </a:pPr>
            <a:fld id="{76C130DD-806F-49AF-9DDE-DA57399293B6}" type="slidenum">
              <a:rPr lang="en-US" altLang="en-US"/>
              <a:pPr>
                <a:defRPr/>
              </a:pPr>
              <a:t>‹#›</a:t>
            </a:fld>
            <a:endParaRPr lang="en-US" altLang="en-US" dirty="0"/>
          </a:p>
        </p:txBody>
      </p:sp>
    </p:spTree>
    <p:extLst>
      <p:ext uri="{BB962C8B-B14F-4D97-AF65-F5344CB8AC3E}">
        <p14:creationId xmlns:p14="http://schemas.microsoft.com/office/powerpoint/2010/main" val="1009488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8FD020C9-E4BD-4520-80C2-81B5CA72753B}"/>
              </a:ext>
            </a:extLst>
          </p:cNvPr>
          <p:cNvSpPr>
            <a:spLocks noGrp="1" noChangeArrowheads="1"/>
          </p:cNvSpPr>
          <p:nvPr>
            <p:ph type="sldNum" sz="quarter" idx="10"/>
          </p:nvPr>
        </p:nvSpPr>
        <p:spPr>
          <a:ln/>
        </p:spPr>
        <p:txBody>
          <a:bodyPr/>
          <a:lstStyle>
            <a:lvl1pPr>
              <a:defRPr/>
            </a:lvl1pPr>
          </a:lstStyle>
          <a:p>
            <a:pPr>
              <a:defRPr/>
            </a:pPr>
            <a:fld id="{5DCCD5C8-F68E-4048-8016-1999E19E4706}" type="slidenum">
              <a:rPr lang="en-US" altLang="en-US"/>
              <a:pPr>
                <a:defRPr/>
              </a:pPr>
              <a:t>‹#›</a:t>
            </a:fld>
            <a:endParaRPr lang="en-US" altLang="en-US" dirty="0"/>
          </a:p>
        </p:txBody>
      </p:sp>
    </p:spTree>
    <p:extLst>
      <p:ext uri="{BB962C8B-B14F-4D97-AF65-F5344CB8AC3E}">
        <p14:creationId xmlns:p14="http://schemas.microsoft.com/office/powerpoint/2010/main" val="3384638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240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40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DE69382F-4AD2-4ECD-B30A-6DE064960DE3}"/>
              </a:ext>
            </a:extLst>
          </p:cNvPr>
          <p:cNvSpPr>
            <a:spLocks noGrp="1" noChangeArrowheads="1"/>
          </p:cNvSpPr>
          <p:nvPr>
            <p:ph type="sldNum" sz="quarter" idx="10"/>
          </p:nvPr>
        </p:nvSpPr>
        <p:spPr>
          <a:ln/>
        </p:spPr>
        <p:txBody>
          <a:bodyPr/>
          <a:lstStyle>
            <a:lvl1pPr>
              <a:defRPr/>
            </a:lvl1pPr>
          </a:lstStyle>
          <a:p>
            <a:pPr>
              <a:defRPr/>
            </a:pPr>
            <a:fld id="{7501DC89-18AF-4092-8759-5FA0F143902F}" type="slidenum">
              <a:rPr lang="en-US" altLang="en-US"/>
              <a:pPr>
                <a:defRPr/>
              </a:pPr>
              <a:t>‹#›</a:t>
            </a:fld>
            <a:endParaRPr lang="en-US" altLang="en-US" dirty="0"/>
          </a:p>
        </p:txBody>
      </p:sp>
    </p:spTree>
    <p:extLst>
      <p:ext uri="{BB962C8B-B14F-4D97-AF65-F5344CB8AC3E}">
        <p14:creationId xmlns:p14="http://schemas.microsoft.com/office/powerpoint/2010/main" val="35711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65FCA49E-FA22-408E-AE9E-E4E3D8A4EB1F}"/>
              </a:ext>
            </a:extLst>
          </p:cNvPr>
          <p:cNvSpPr>
            <a:spLocks noGrp="1" noChangeArrowheads="1"/>
          </p:cNvSpPr>
          <p:nvPr>
            <p:ph type="sldNum" sz="quarter" idx="10"/>
          </p:nvPr>
        </p:nvSpPr>
        <p:spPr>
          <a:ln/>
        </p:spPr>
        <p:txBody>
          <a:bodyPr/>
          <a:lstStyle>
            <a:lvl1pPr>
              <a:defRPr/>
            </a:lvl1pPr>
          </a:lstStyle>
          <a:p>
            <a:pPr>
              <a:defRPr/>
            </a:pPr>
            <a:fld id="{1593C4C4-8D8A-4226-8593-32C130DC24BB}" type="slidenum">
              <a:rPr lang="en-US" altLang="en-US"/>
              <a:pPr>
                <a:defRPr/>
              </a:pPr>
              <a:t>‹#›</a:t>
            </a:fld>
            <a:endParaRPr lang="en-US" altLang="en-US" dirty="0"/>
          </a:p>
        </p:txBody>
      </p:sp>
    </p:spTree>
    <p:extLst>
      <p:ext uri="{BB962C8B-B14F-4D97-AF65-F5344CB8AC3E}">
        <p14:creationId xmlns:p14="http://schemas.microsoft.com/office/powerpoint/2010/main" val="862340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65484285-E986-4270-BDB4-4A4D1DE5EBC2}"/>
              </a:ext>
            </a:extLst>
          </p:cNvPr>
          <p:cNvSpPr>
            <a:spLocks noGrp="1" noChangeArrowheads="1"/>
          </p:cNvSpPr>
          <p:nvPr>
            <p:ph type="sldNum" sz="quarter" idx="10"/>
          </p:nvPr>
        </p:nvSpPr>
        <p:spPr>
          <a:ln/>
        </p:spPr>
        <p:txBody>
          <a:bodyPr/>
          <a:lstStyle>
            <a:lvl1pPr>
              <a:defRPr/>
            </a:lvl1pPr>
          </a:lstStyle>
          <a:p>
            <a:pPr>
              <a:defRPr/>
            </a:pPr>
            <a:fld id="{924EFDC7-3EBE-4A55-ABE9-29566761FA4A}" type="slidenum">
              <a:rPr lang="en-US" altLang="en-US"/>
              <a:pPr>
                <a:defRPr/>
              </a:pPr>
              <a:t>‹#›</a:t>
            </a:fld>
            <a:endParaRPr lang="en-US" altLang="en-US" dirty="0"/>
          </a:p>
        </p:txBody>
      </p:sp>
    </p:spTree>
    <p:extLst>
      <p:ext uri="{BB962C8B-B14F-4D97-AF65-F5344CB8AC3E}">
        <p14:creationId xmlns:p14="http://schemas.microsoft.com/office/powerpoint/2010/main" val="1001227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B61BF612-FDE7-4398-90F4-FAD89E64020B}"/>
              </a:ext>
            </a:extLst>
          </p:cNvPr>
          <p:cNvSpPr>
            <a:spLocks noGrp="1" noChangeArrowheads="1"/>
          </p:cNvSpPr>
          <p:nvPr>
            <p:ph type="sldNum" sz="quarter" idx="10"/>
          </p:nvPr>
        </p:nvSpPr>
        <p:spPr>
          <a:ln/>
        </p:spPr>
        <p:txBody>
          <a:bodyPr/>
          <a:lstStyle>
            <a:lvl1pPr>
              <a:defRPr/>
            </a:lvl1pPr>
          </a:lstStyle>
          <a:p>
            <a:pPr>
              <a:defRPr/>
            </a:pPr>
            <a:fld id="{E36EEF61-06F2-4418-B360-288516B1A7F9}" type="slidenum">
              <a:rPr lang="en-US" altLang="en-US"/>
              <a:pPr>
                <a:defRPr/>
              </a:pPr>
              <a:t>‹#›</a:t>
            </a:fld>
            <a:endParaRPr lang="en-US" altLang="en-US" dirty="0"/>
          </a:p>
        </p:txBody>
      </p:sp>
    </p:spTree>
    <p:extLst>
      <p:ext uri="{BB962C8B-B14F-4D97-AF65-F5344CB8AC3E}">
        <p14:creationId xmlns:p14="http://schemas.microsoft.com/office/powerpoint/2010/main" val="1697199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1C1D627C-9908-46FA-82EC-AD509CB504FF}"/>
              </a:ext>
            </a:extLst>
          </p:cNvPr>
          <p:cNvSpPr>
            <a:spLocks noGrp="1" noChangeArrowheads="1"/>
          </p:cNvSpPr>
          <p:nvPr>
            <p:ph type="sldNum" sz="quarter" idx="10"/>
          </p:nvPr>
        </p:nvSpPr>
        <p:spPr>
          <a:ln/>
        </p:spPr>
        <p:txBody>
          <a:bodyPr/>
          <a:lstStyle>
            <a:lvl1pPr>
              <a:defRPr/>
            </a:lvl1pPr>
          </a:lstStyle>
          <a:p>
            <a:pPr>
              <a:defRPr/>
            </a:pPr>
            <a:fld id="{BB504482-6DF1-4F18-A441-14675DAFECF5}" type="slidenum">
              <a:rPr lang="en-US" altLang="en-US"/>
              <a:pPr>
                <a:defRPr/>
              </a:pPr>
              <a:t>‹#›</a:t>
            </a:fld>
            <a:endParaRPr lang="en-US" altLang="en-US" dirty="0"/>
          </a:p>
        </p:txBody>
      </p:sp>
    </p:spTree>
    <p:extLst>
      <p:ext uri="{BB962C8B-B14F-4D97-AF65-F5344CB8AC3E}">
        <p14:creationId xmlns:p14="http://schemas.microsoft.com/office/powerpoint/2010/main" val="3378880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B419F2DB-00F0-4636-AEDF-E99B4F19670F}"/>
              </a:ext>
            </a:extLst>
          </p:cNvPr>
          <p:cNvSpPr>
            <a:spLocks noGrp="1" noChangeArrowheads="1"/>
          </p:cNvSpPr>
          <p:nvPr>
            <p:ph type="sldNum" sz="quarter" idx="10"/>
          </p:nvPr>
        </p:nvSpPr>
        <p:spPr>
          <a:ln/>
        </p:spPr>
        <p:txBody>
          <a:bodyPr/>
          <a:lstStyle>
            <a:lvl1pPr>
              <a:defRPr/>
            </a:lvl1pPr>
          </a:lstStyle>
          <a:p>
            <a:pPr>
              <a:defRPr/>
            </a:pPr>
            <a:fld id="{4209C32C-C788-465E-A4C5-23B40DB6BC54}" type="slidenum">
              <a:rPr lang="en-US" altLang="en-US"/>
              <a:pPr>
                <a:defRPr/>
              </a:pPr>
              <a:t>‹#›</a:t>
            </a:fld>
            <a:endParaRPr lang="en-US" altLang="en-US" dirty="0"/>
          </a:p>
        </p:txBody>
      </p:sp>
    </p:spTree>
    <p:extLst>
      <p:ext uri="{BB962C8B-B14F-4D97-AF65-F5344CB8AC3E}">
        <p14:creationId xmlns:p14="http://schemas.microsoft.com/office/powerpoint/2010/main" val="1307874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F11C7F1-A349-4F2F-B05E-A7ED69F6ADE3}"/>
              </a:ext>
            </a:extLst>
          </p:cNvPr>
          <p:cNvSpPr>
            <a:spLocks noGrp="1" noChangeArrowheads="1"/>
          </p:cNvSpPr>
          <p:nvPr>
            <p:ph type="title"/>
          </p:nvPr>
        </p:nvSpPr>
        <p:spPr bwMode="auto">
          <a:xfrm>
            <a:off x="457200" y="609600"/>
            <a:ext cx="82296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CD90EE3-7CAD-49DC-83F1-7C5E51397AC0}"/>
              </a:ext>
            </a:extLst>
          </p:cNvPr>
          <p:cNvSpPr>
            <a:spLocks noGrp="1" noChangeArrowheads="1"/>
          </p:cNvSpPr>
          <p:nvPr>
            <p:ph type="body" idx="1"/>
          </p:nvPr>
        </p:nvSpPr>
        <p:spPr bwMode="auto">
          <a:xfrm>
            <a:off x="457200" y="1524000"/>
            <a:ext cx="8229600" cy="45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a:extLst>
              <a:ext uri="{FF2B5EF4-FFF2-40B4-BE49-F238E27FC236}">
                <a16:creationId xmlns:a16="http://schemas.microsoft.com/office/drawing/2014/main" id="{2717F2EE-A6DF-4B7C-BD59-1512736F0873}"/>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5F5F5F"/>
                </a:solidFill>
                <a:ea typeface="Geneva"/>
                <a:cs typeface="Geneva"/>
              </a:defRPr>
            </a:lvl1pPr>
          </a:lstStyle>
          <a:p>
            <a:pPr>
              <a:defRPr/>
            </a:pPr>
            <a:fld id="{87C652A7-2D28-4E66-9C2A-3BCEA079941A}" type="slidenum">
              <a:rPr lang="en-US" altLang="en-US"/>
              <a:pPr>
                <a:defRPr/>
              </a:pPr>
              <a:t>‹#›</a:t>
            </a:fld>
            <a:endParaRPr lang="en-US" altLang="en-US" dirty="0"/>
          </a:p>
        </p:txBody>
      </p:sp>
      <p:sp>
        <p:nvSpPr>
          <p:cNvPr id="2" name="Text Box 9">
            <a:extLst>
              <a:ext uri="{FF2B5EF4-FFF2-40B4-BE49-F238E27FC236}">
                <a16:creationId xmlns:a16="http://schemas.microsoft.com/office/drawing/2014/main" id="{AC632B99-0CBD-4F84-97C2-88EA23F82698}"/>
              </a:ext>
            </a:extLst>
          </p:cNvPr>
          <p:cNvSpPr txBox="1">
            <a:spLocks noChangeArrowheads="1"/>
          </p:cNvSpPr>
          <p:nvPr/>
        </p:nvSpPr>
        <p:spPr bwMode="auto">
          <a:xfrm>
            <a:off x="457200" y="6248400"/>
            <a:ext cx="2695575" cy="307975"/>
          </a:xfrm>
          <a:prstGeom prst="rect">
            <a:avLst/>
          </a:prstGeom>
          <a:noFill/>
          <a:ln>
            <a:noFill/>
          </a:ln>
        </p:spPr>
        <p:txBody>
          <a:bodyPr>
            <a:spAutoFit/>
          </a:bodyPr>
          <a:lstStyle>
            <a:lvl1pPr eaLnBrk="0" hangingPunct="0">
              <a:defRPr sz="2400">
                <a:solidFill>
                  <a:schemeClr val="tx1"/>
                </a:solidFill>
                <a:latin typeface="Arial" charset="0"/>
                <a:ea typeface="Geneva" charset="0"/>
                <a:cs typeface="Geneva" charset="0"/>
              </a:defRPr>
            </a:lvl1pPr>
            <a:lvl2pPr marL="742950" indent="-285750" eaLnBrk="0" hangingPunct="0">
              <a:defRPr sz="2400">
                <a:solidFill>
                  <a:schemeClr val="tx1"/>
                </a:solidFill>
                <a:latin typeface="Arial" charset="0"/>
                <a:ea typeface="Geneva" charset="0"/>
              </a:defRPr>
            </a:lvl2pPr>
            <a:lvl3pPr marL="1143000" indent="-228600" eaLnBrk="0" hangingPunct="0">
              <a:defRPr sz="2400">
                <a:solidFill>
                  <a:schemeClr val="tx1"/>
                </a:solidFill>
                <a:latin typeface="Arial" charset="0"/>
                <a:ea typeface="Geneva" charset="0"/>
              </a:defRPr>
            </a:lvl3pPr>
            <a:lvl4pPr marL="1600200" indent="-228600" eaLnBrk="0" hangingPunct="0">
              <a:defRPr sz="2400">
                <a:solidFill>
                  <a:schemeClr val="tx1"/>
                </a:solidFill>
                <a:latin typeface="Arial" charset="0"/>
                <a:ea typeface="Geneva" charset="0"/>
              </a:defRPr>
            </a:lvl4pPr>
            <a:lvl5pPr marL="2057400" indent="-228600" eaLnBrk="0" hangingPunct="0">
              <a:defRPr sz="2400">
                <a:solidFill>
                  <a:schemeClr val="tx1"/>
                </a:solidFill>
                <a:latin typeface="Arial" charset="0"/>
                <a:ea typeface="Geneva" charset="0"/>
              </a:defRPr>
            </a:lvl5pPr>
            <a:lvl6pPr marL="2514600" indent="-228600" eaLnBrk="0" fontAlgn="base" hangingPunct="0">
              <a:spcBef>
                <a:spcPct val="0"/>
              </a:spcBef>
              <a:spcAft>
                <a:spcPct val="0"/>
              </a:spcAft>
              <a:defRPr sz="2400">
                <a:solidFill>
                  <a:schemeClr val="tx1"/>
                </a:solidFill>
                <a:latin typeface="Arial" charset="0"/>
                <a:ea typeface="Geneva" charset="0"/>
              </a:defRPr>
            </a:lvl6pPr>
            <a:lvl7pPr marL="2971800" indent="-228600" eaLnBrk="0" fontAlgn="base" hangingPunct="0">
              <a:spcBef>
                <a:spcPct val="0"/>
              </a:spcBef>
              <a:spcAft>
                <a:spcPct val="0"/>
              </a:spcAft>
              <a:defRPr sz="2400">
                <a:solidFill>
                  <a:schemeClr val="tx1"/>
                </a:solidFill>
                <a:latin typeface="Arial" charset="0"/>
                <a:ea typeface="Geneva" charset="0"/>
              </a:defRPr>
            </a:lvl7pPr>
            <a:lvl8pPr marL="3429000" indent="-228600" eaLnBrk="0" fontAlgn="base" hangingPunct="0">
              <a:spcBef>
                <a:spcPct val="0"/>
              </a:spcBef>
              <a:spcAft>
                <a:spcPct val="0"/>
              </a:spcAft>
              <a:defRPr sz="2400">
                <a:solidFill>
                  <a:schemeClr val="tx1"/>
                </a:solidFill>
                <a:latin typeface="Arial" charset="0"/>
                <a:ea typeface="Geneva" charset="0"/>
              </a:defRPr>
            </a:lvl8pPr>
            <a:lvl9pPr marL="3886200" indent="-228600" eaLnBrk="0" fontAlgn="base" hangingPunct="0">
              <a:spcBef>
                <a:spcPct val="0"/>
              </a:spcBef>
              <a:spcAft>
                <a:spcPct val="0"/>
              </a:spcAft>
              <a:defRPr sz="2400">
                <a:solidFill>
                  <a:schemeClr val="tx1"/>
                </a:solidFill>
                <a:latin typeface="Arial" charset="0"/>
                <a:ea typeface="Geneva" charset="0"/>
              </a:defRPr>
            </a:lvl9pPr>
          </a:lstStyle>
          <a:p>
            <a:pPr eaLnBrk="1" hangingPunct="1">
              <a:spcBef>
                <a:spcPct val="50000"/>
              </a:spcBef>
              <a:defRPr/>
            </a:pPr>
            <a:r>
              <a:rPr lang="en-US" sz="1400" dirty="0">
                <a:solidFill>
                  <a:srgbClr val="5F5F5F"/>
                </a:solidFill>
              </a:rPr>
              <a:t>University Human Resources</a:t>
            </a:r>
          </a:p>
        </p:txBody>
      </p:sp>
      <p:sp>
        <p:nvSpPr>
          <p:cNvPr id="1031" name="Text Box 10">
            <a:extLst>
              <a:ext uri="{FF2B5EF4-FFF2-40B4-BE49-F238E27FC236}">
                <a16:creationId xmlns:a16="http://schemas.microsoft.com/office/drawing/2014/main" id="{B0F003D5-48D4-4BDC-9211-EF692161C185}"/>
              </a:ext>
            </a:extLst>
          </p:cNvPr>
          <p:cNvSpPr txBox="1">
            <a:spLocks noChangeArrowheads="1"/>
          </p:cNvSpPr>
          <p:nvPr/>
        </p:nvSpPr>
        <p:spPr bwMode="auto">
          <a:xfrm>
            <a:off x="4840288" y="111125"/>
            <a:ext cx="4191000" cy="396875"/>
          </a:xfrm>
          <a:prstGeom prst="rect">
            <a:avLst/>
          </a:prstGeom>
          <a:noFill/>
          <a:ln>
            <a:noFill/>
          </a:ln>
        </p:spPr>
        <p:txBody>
          <a:bodyPr>
            <a:spAutoFit/>
          </a:bodyPr>
          <a:lstStyle>
            <a:lvl1pPr eaLnBrk="0" hangingPunct="0">
              <a:defRPr sz="2400">
                <a:solidFill>
                  <a:schemeClr val="tx1"/>
                </a:solidFill>
                <a:latin typeface="Arial" charset="0"/>
                <a:ea typeface="Geneva" charset="0"/>
                <a:cs typeface="Geneva" charset="0"/>
              </a:defRPr>
            </a:lvl1pPr>
            <a:lvl2pPr marL="742950" indent="-285750" eaLnBrk="0" hangingPunct="0">
              <a:defRPr sz="2400">
                <a:solidFill>
                  <a:schemeClr val="tx1"/>
                </a:solidFill>
                <a:latin typeface="Arial" charset="0"/>
                <a:ea typeface="Geneva" charset="0"/>
              </a:defRPr>
            </a:lvl2pPr>
            <a:lvl3pPr marL="1143000" indent="-228600" eaLnBrk="0" hangingPunct="0">
              <a:defRPr sz="2400">
                <a:solidFill>
                  <a:schemeClr val="tx1"/>
                </a:solidFill>
                <a:latin typeface="Arial" charset="0"/>
                <a:ea typeface="Geneva" charset="0"/>
              </a:defRPr>
            </a:lvl3pPr>
            <a:lvl4pPr marL="1600200" indent="-228600" eaLnBrk="0" hangingPunct="0">
              <a:defRPr sz="2400">
                <a:solidFill>
                  <a:schemeClr val="tx1"/>
                </a:solidFill>
                <a:latin typeface="Arial" charset="0"/>
                <a:ea typeface="Geneva" charset="0"/>
              </a:defRPr>
            </a:lvl4pPr>
            <a:lvl5pPr marL="2057400" indent="-228600" eaLnBrk="0" hangingPunct="0">
              <a:defRPr sz="2400">
                <a:solidFill>
                  <a:schemeClr val="tx1"/>
                </a:solidFill>
                <a:latin typeface="Arial" charset="0"/>
                <a:ea typeface="Geneva" charset="0"/>
              </a:defRPr>
            </a:lvl5pPr>
            <a:lvl6pPr marL="2514600" indent="-228600" eaLnBrk="0" fontAlgn="base" hangingPunct="0">
              <a:spcBef>
                <a:spcPct val="0"/>
              </a:spcBef>
              <a:spcAft>
                <a:spcPct val="0"/>
              </a:spcAft>
              <a:defRPr sz="2400">
                <a:solidFill>
                  <a:schemeClr val="tx1"/>
                </a:solidFill>
                <a:latin typeface="Arial" charset="0"/>
                <a:ea typeface="Geneva" charset="0"/>
              </a:defRPr>
            </a:lvl6pPr>
            <a:lvl7pPr marL="2971800" indent="-228600" eaLnBrk="0" fontAlgn="base" hangingPunct="0">
              <a:spcBef>
                <a:spcPct val="0"/>
              </a:spcBef>
              <a:spcAft>
                <a:spcPct val="0"/>
              </a:spcAft>
              <a:defRPr sz="2400">
                <a:solidFill>
                  <a:schemeClr val="tx1"/>
                </a:solidFill>
                <a:latin typeface="Arial" charset="0"/>
                <a:ea typeface="Geneva" charset="0"/>
              </a:defRPr>
            </a:lvl7pPr>
            <a:lvl8pPr marL="3429000" indent="-228600" eaLnBrk="0" fontAlgn="base" hangingPunct="0">
              <a:spcBef>
                <a:spcPct val="0"/>
              </a:spcBef>
              <a:spcAft>
                <a:spcPct val="0"/>
              </a:spcAft>
              <a:defRPr sz="2400">
                <a:solidFill>
                  <a:schemeClr val="tx1"/>
                </a:solidFill>
                <a:latin typeface="Arial" charset="0"/>
                <a:ea typeface="Geneva" charset="0"/>
              </a:defRPr>
            </a:lvl8pPr>
            <a:lvl9pPr marL="3886200" indent="-228600" eaLnBrk="0" fontAlgn="base" hangingPunct="0">
              <a:spcBef>
                <a:spcPct val="0"/>
              </a:spcBef>
              <a:spcAft>
                <a:spcPct val="0"/>
              </a:spcAft>
              <a:defRPr sz="2400">
                <a:solidFill>
                  <a:schemeClr val="tx1"/>
                </a:solidFill>
                <a:latin typeface="Arial" charset="0"/>
                <a:ea typeface="Geneva" charset="0"/>
              </a:defRPr>
            </a:lvl9pPr>
          </a:lstStyle>
          <a:p>
            <a:pPr algn="r" eaLnBrk="1" hangingPunct="1">
              <a:spcBef>
                <a:spcPct val="50000"/>
              </a:spcBef>
              <a:defRPr/>
            </a:pPr>
            <a:endParaRPr lang="en-US" sz="2000" dirty="0">
              <a:solidFill>
                <a:schemeClr val="bg1"/>
              </a:solidFill>
            </a:endParaRPr>
          </a:p>
        </p:txBody>
      </p:sp>
      <p:cxnSp>
        <p:nvCxnSpPr>
          <p:cNvPr id="5" name="Straight Connector 4">
            <a:extLst>
              <a:ext uri="{FF2B5EF4-FFF2-40B4-BE49-F238E27FC236}">
                <a16:creationId xmlns:a16="http://schemas.microsoft.com/office/drawing/2014/main" id="{AE737909-3D16-46E1-A473-BB91F6B15FB2}"/>
              </a:ext>
            </a:extLst>
          </p:cNvPr>
          <p:cNvCxnSpPr/>
          <p:nvPr/>
        </p:nvCxnSpPr>
        <p:spPr>
          <a:xfrm>
            <a:off x="0" y="558800"/>
            <a:ext cx="9144000" cy="6350"/>
          </a:xfrm>
          <a:prstGeom prst="line">
            <a:avLst/>
          </a:prstGeom>
          <a:ln w="3175" cmpd="sng">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pic>
        <p:nvPicPr>
          <p:cNvPr id="1032" name="Picture 5" descr="RU_SHIELD_LOGOTYPE_CMYK_K.eps">
            <a:extLst>
              <a:ext uri="{FF2B5EF4-FFF2-40B4-BE49-F238E27FC236}">
                <a16:creationId xmlns:a16="http://schemas.microsoft.com/office/drawing/2014/main" id="{A04EEBBD-1A6C-42DA-93E9-6950763ECDA8}"/>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12713" y="76200"/>
            <a:ext cx="159067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99"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Lst>
  <p:txStyles>
    <p:titleStyle>
      <a:lvl1pPr algn="l" rtl="0" eaLnBrk="0" fontAlgn="base" hangingPunct="0">
        <a:spcBef>
          <a:spcPct val="0"/>
        </a:spcBef>
        <a:spcAft>
          <a:spcPct val="0"/>
        </a:spcAft>
        <a:defRPr sz="3000">
          <a:solidFill>
            <a:schemeClr val="tx2"/>
          </a:solidFill>
          <a:latin typeface="+mj-lt"/>
          <a:ea typeface="ヒラギノ角ゴ Pro W3" charset="0"/>
          <a:cs typeface="Geneva" charset="0"/>
        </a:defRPr>
      </a:lvl1pPr>
      <a:lvl2pPr algn="l" rtl="0" eaLnBrk="0" fontAlgn="base" hangingPunct="0">
        <a:spcBef>
          <a:spcPct val="0"/>
        </a:spcBef>
        <a:spcAft>
          <a:spcPct val="0"/>
        </a:spcAft>
        <a:defRPr sz="3000">
          <a:solidFill>
            <a:schemeClr val="tx2"/>
          </a:solidFill>
          <a:latin typeface="Arial" charset="0"/>
          <a:ea typeface="ヒラギノ角ゴ Pro W3" charset="0"/>
          <a:cs typeface="Geneva" charset="0"/>
        </a:defRPr>
      </a:lvl2pPr>
      <a:lvl3pPr algn="l" rtl="0" eaLnBrk="0" fontAlgn="base" hangingPunct="0">
        <a:spcBef>
          <a:spcPct val="0"/>
        </a:spcBef>
        <a:spcAft>
          <a:spcPct val="0"/>
        </a:spcAft>
        <a:defRPr sz="3000">
          <a:solidFill>
            <a:schemeClr val="tx2"/>
          </a:solidFill>
          <a:latin typeface="Arial" charset="0"/>
          <a:ea typeface="ヒラギノ角ゴ Pro W3" charset="0"/>
          <a:cs typeface="Geneva" charset="0"/>
        </a:defRPr>
      </a:lvl3pPr>
      <a:lvl4pPr algn="l" rtl="0" eaLnBrk="0" fontAlgn="base" hangingPunct="0">
        <a:spcBef>
          <a:spcPct val="0"/>
        </a:spcBef>
        <a:spcAft>
          <a:spcPct val="0"/>
        </a:spcAft>
        <a:defRPr sz="3000">
          <a:solidFill>
            <a:schemeClr val="tx2"/>
          </a:solidFill>
          <a:latin typeface="Arial" charset="0"/>
          <a:ea typeface="ヒラギノ角ゴ Pro W3" charset="0"/>
          <a:cs typeface="Geneva" charset="0"/>
        </a:defRPr>
      </a:lvl4pPr>
      <a:lvl5pPr algn="l" rtl="0" eaLnBrk="0" fontAlgn="base" hangingPunct="0">
        <a:spcBef>
          <a:spcPct val="0"/>
        </a:spcBef>
        <a:spcAft>
          <a:spcPct val="0"/>
        </a:spcAft>
        <a:defRPr sz="3000">
          <a:solidFill>
            <a:schemeClr val="tx2"/>
          </a:solidFill>
          <a:latin typeface="Arial" charset="0"/>
          <a:ea typeface="ヒラギノ角ゴ Pro W3" charset="0"/>
          <a:cs typeface="Geneva" charset="0"/>
        </a:defRPr>
      </a:lvl5pPr>
      <a:lvl6pPr marL="457200" algn="l" rtl="0" eaLnBrk="1" fontAlgn="base" hangingPunct="1">
        <a:spcBef>
          <a:spcPct val="0"/>
        </a:spcBef>
        <a:spcAft>
          <a:spcPct val="0"/>
        </a:spcAft>
        <a:defRPr sz="3000">
          <a:solidFill>
            <a:schemeClr val="tx2"/>
          </a:solidFill>
          <a:latin typeface="Arial" charset="0"/>
        </a:defRPr>
      </a:lvl6pPr>
      <a:lvl7pPr marL="914400" algn="l" rtl="0" eaLnBrk="1" fontAlgn="base" hangingPunct="1">
        <a:spcBef>
          <a:spcPct val="0"/>
        </a:spcBef>
        <a:spcAft>
          <a:spcPct val="0"/>
        </a:spcAft>
        <a:defRPr sz="3000">
          <a:solidFill>
            <a:schemeClr val="tx2"/>
          </a:solidFill>
          <a:latin typeface="Arial" charset="0"/>
        </a:defRPr>
      </a:lvl7pPr>
      <a:lvl8pPr marL="1371600" algn="l" rtl="0" eaLnBrk="1" fontAlgn="base" hangingPunct="1">
        <a:spcBef>
          <a:spcPct val="0"/>
        </a:spcBef>
        <a:spcAft>
          <a:spcPct val="0"/>
        </a:spcAft>
        <a:defRPr sz="3000">
          <a:solidFill>
            <a:schemeClr val="tx2"/>
          </a:solidFill>
          <a:latin typeface="Arial" charset="0"/>
        </a:defRPr>
      </a:lvl8pPr>
      <a:lvl9pPr marL="1828800" algn="l" rtl="0" eaLnBrk="1" fontAlgn="base" hangingPunct="1">
        <a:spcBef>
          <a:spcPct val="0"/>
        </a:spcBef>
        <a:spcAft>
          <a:spcPct val="0"/>
        </a:spcAft>
        <a:defRPr sz="3000">
          <a:solidFill>
            <a:schemeClr val="tx2"/>
          </a:solidFill>
          <a:latin typeface="Arial" charset="0"/>
        </a:defRPr>
      </a:lvl9pPr>
    </p:titleStyle>
    <p:bodyStyle>
      <a:lvl1pPr marL="342900" indent="-342900" algn="l" rtl="0" eaLnBrk="0" fontAlgn="base" hangingPunct="0">
        <a:spcBef>
          <a:spcPct val="20000"/>
        </a:spcBef>
        <a:spcAft>
          <a:spcPct val="0"/>
        </a:spcAft>
        <a:buChar char="•"/>
        <a:defRPr sz="2200">
          <a:solidFill>
            <a:schemeClr val="tx2"/>
          </a:solidFill>
          <a:latin typeface="+mn-lt"/>
          <a:ea typeface="ヒラギノ角ゴ Pro W3" charset="0"/>
          <a:cs typeface="Geneva" charset="0"/>
        </a:defRPr>
      </a:lvl1pPr>
      <a:lvl2pPr marL="742950" indent="-285750" algn="l" rtl="0" eaLnBrk="0" fontAlgn="base" hangingPunct="0">
        <a:spcBef>
          <a:spcPct val="20000"/>
        </a:spcBef>
        <a:spcAft>
          <a:spcPct val="0"/>
        </a:spcAft>
        <a:buChar char="–"/>
        <a:defRPr>
          <a:solidFill>
            <a:schemeClr val="tx2"/>
          </a:solidFill>
          <a:latin typeface="+mn-lt"/>
          <a:ea typeface="Geneva" charset="0"/>
          <a:cs typeface="Geneva" charset="0"/>
        </a:defRPr>
      </a:lvl2pPr>
      <a:lvl3pPr marL="1143000" indent="-228600" algn="l" rtl="0" eaLnBrk="0" fontAlgn="base" hangingPunct="0">
        <a:spcBef>
          <a:spcPct val="20000"/>
        </a:spcBef>
        <a:spcAft>
          <a:spcPct val="0"/>
        </a:spcAft>
        <a:buChar char="•"/>
        <a:defRPr sz="1600">
          <a:solidFill>
            <a:schemeClr val="tx2"/>
          </a:solidFill>
          <a:latin typeface="+mn-lt"/>
          <a:ea typeface="Geneva" charset="0"/>
          <a:cs typeface="Geneva" charset="0"/>
        </a:defRPr>
      </a:lvl3pPr>
      <a:lvl4pPr marL="1600200" indent="-228600" algn="l" rtl="0" eaLnBrk="0" fontAlgn="base" hangingPunct="0">
        <a:spcBef>
          <a:spcPct val="20000"/>
        </a:spcBef>
        <a:spcAft>
          <a:spcPct val="0"/>
        </a:spcAft>
        <a:buChar char="–"/>
        <a:defRPr sz="1400">
          <a:solidFill>
            <a:schemeClr val="tx2"/>
          </a:solidFill>
          <a:latin typeface="+mn-lt"/>
          <a:ea typeface="Geneva" charset="0"/>
          <a:cs typeface="Geneva" charset="0"/>
        </a:defRPr>
      </a:lvl4pPr>
      <a:lvl5pPr marL="2057400" indent="-228600" algn="l" rtl="0" eaLnBrk="0" fontAlgn="base" hangingPunct="0">
        <a:spcBef>
          <a:spcPct val="20000"/>
        </a:spcBef>
        <a:spcAft>
          <a:spcPct val="0"/>
        </a:spcAft>
        <a:buChar char="»"/>
        <a:defRPr sz="1400">
          <a:solidFill>
            <a:schemeClr val="tx2"/>
          </a:solidFill>
          <a:latin typeface="+mn-lt"/>
          <a:ea typeface="Geneva" charset="0"/>
          <a:cs typeface="Geneva" charset="0"/>
        </a:defRPr>
      </a:lvl5pPr>
      <a:lvl6pPr marL="2514600" indent="-228600" algn="l" rtl="0" eaLnBrk="1" fontAlgn="base" hangingPunct="1">
        <a:spcBef>
          <a:spcPct val="20000"/>
        </a:spcBef>
        <a:spcAft>
          <a:spcPct val="0"/>
        </a:spcAft>
        <a:buChar char="»"/>
        <a:defRPr sz="1400">
          <a:solidFill>
            <a:srgbClr val="5F5F5F"/>
          </a:solidFill>
          <a:latin typeface="+mn-lt"/>
        </a:defRPr>
      </a:lvl6pPr>
      <a:lvl7pPr marL="2971800" indent="-228600" algn="l" rtl="0" eaLnBrk="1" fontAlgn="base" hangingPunct="1">
        <a:spcBef>
          <a:spcPct val="20000"/>
        </a:spcBef>
        <a:spcAft>
          <a:spcPct val="0"/>
        </a:spcAft>
        <a:buChar char="»"/>
        <a:defRPr sz="1400">
          <a:solidFill>
            <a:srgbClr val="5F5F5F"/>
          </a:solidFill>
          <a:latin typeface="+mn-lt"/>
        </a:defRPr>
      </a:lvl7pPr>
      <a:lvl8pPr marL="3429000" indent="-228600" algn="l" rtl="0" eaLnBrk="1" fontAlgn="base" hangingPunct="1">
        <a:spcBef>
          <a:spcPct val="20000"/>
        </a:spcBef>
        <a:spcAft>
          <a:spcPct val="0"/>
        </a:spcAft>
        <a:buChar char="»"/>
        <a:defRPr sz="1400">
          <a:solidFill>
            <a:srgbClr val="5F5F5F"/>
          </a:solidFill>
          <a:latin typeface="+mn-lt"/>
        </a:defRPr>
      </a:lvl8pPr>
      <a:lvl9pPr marL="3886200" indent="-228600" algn="l" rtl="0" eaLnBrk="1" fontAlgn="base" hangingPunct="1">
        <a:spcBef>
          <a:spcPct val="20000"/>
        </a:spcBef>
        <a:spcAft>
          <a:spcPct val="0"/>
        </a:spcAft>
        <a:buChar char="»"/>
        <a:defRPr sz="1400">
          <a:solidFill>
            <a:srgbClr val="5F5F5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mynjbenefitshub.nj.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horizonblue.com/shbp/plans/premium-contribution-calculator"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satisfyingretirement.blogspot.com/2019/10/readers-questions-time-to-ask-few.html" TargetMode="External"/><Relationship Id="rId2" Type="http://schemas.openxmlformats.org/officeDocument/2006/relationships/image" Target="../media/image4.jpg"/><Relationship Id="rId1" Type="http://schemas.openxmlformats.org/officeDocument/2006/relationships/slideLayout" Target="../slideLayouts/slideLayout7.xml"/><Relationship Id="rId4" Type="http://schemas.openxmlformats.org/officeDocument/2006/relationships/hyperlink" Target="https://creativecommons.org/licenses/by-nd/3.0/"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uhr.rutgers.edu/benefits/special-open-enrollment-2021"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ufcw400.org/2018/11/30/deadline-extended-kroger-open-enrollment-for-2019-health-welfare-benefits/" TargetMode="Externa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1EFE655-2518-429C-BF3B-EE8195BCDB8D}"/>
              </a:ext>
            </a:extLst>
          </p:cNvPr>
          <p:cNvSpPr>
            <a:spLocks noGrp="1" noChangeArrowheads="1"/>
          </p:cNvSpPr>
          <p:nvPr>
            <p:ph type="ctrTitle"/>
          </p:nvPr>
        </p:nvSpPr>
        <p:spPr/>
        <p:txBody>
          <a:bodyPr/>
          <a:lstStyle/>
          <a:p>
            <a:pPr eaLnBrk="1" hangingPunct="1"/>
            <a:r>
              <a:rPr lang="en-US" altLang="en-US" dirty="0">
                <a:ea typeface="ヒラギノ角ゴ Pro W3"/>
                <a:cs typeface="Geneva"/>
              </a:rPr>
              <a:t>Special Open Enrollment Period</a:t>
            </a:r>
            <a:br>
              <a:rPr lang="en-US" altLang="en-US" dirty="0">
                <a:ea typeface="ヒラギノ角ゴ Pro W3"/>
                <a:cs typeface="Geneva"/>
              </a:rPr>
            </a:br>
            <a:r>
              <a:rPr lang="en-US" altLang="en-US" dirty="0">
                <a:ea typeface="ヒラギノ角ゴ Pro W3"/>
                <a:cs typeface="Geneva"/>
              </a:rPr>
              <a:t>Negotiated Rates for Health Insurance</a:t>
            </a:r>
            <a:br>
              <a:rPr lang="en-US" altLang="en-US" dirty="0">
                <a:ea typeface="ヒラギノ角ゴ Pro W3"/>
                <a:cs typeface="Geneva"/>
              </a:rPr>
            </a:br>
            <a:br>
              <a:rPr lang="en-US" altLang="en-US" dirty="0">
                <a:ea typeface="ヒラギノ角ゴ Pro W3"/>
                <a:cs typeface="Geneva"/>
              </a:rPr>
            </a:br>
            <a:r>
              <a:rPr lang="en-US" altLang="en-US" dirty="0">
                <a:ea typeface="ヒラギノ角ゴ Pro W3"/>
                <a:cs typeface="Geneva"/>
              </a:rPr>
              <a:t>Employee Options</a:t>
            </a:r>
          </a:p>
        </p:txBody>
      </p:sp>
      <p:sp>
        <p:nvSpPr>
          <p:cNvPr id="3075" name="Rectangle 3">
            <a:extLst>
              <a:ext uri="{FF2B5EF4-FFF2-40B4-BE49-F238E27FC236}">
                <a16:creationId xmlns:a16="http://schemas.microsoft.com/office/drawing/2014/main" id="{A6C90243-5142-4952-8826-5632824A5840}"/>
              </a:ext>
            </a:extLst>
          </p:cNvPr>
          <p:cNvSpPr>
            <a:spLocks noGrp="1" noChangeArrowheads="1"/>
          </p:cNvSpPr>
          <p:nvPr>
            <p:ph type="subTitle" idx="1"/>
          </p:nvPr>
        </p:nvSpPr>
        <p:spPr>
          <a:xfrm>
            <a:off x="1371600" y="4393096"/>
            <a:ext cx="6400800" cy="1752600"/>
          </a:xfrm>
        </p:spPr>
        <p:txBody>
          <a:bodyPr/>
          <a:lstStyle/>
          <a:p>
            <a:pPr eaLnBrk="1" hangingPunct="1"/>
            <a:r>
              <a:rPr lang="en-US" altLang="en-US" dirty="0">
                <a:ea typeface="ヒラギノ角ゴ Pro W3"/>
                <a:cs typeface="Geneva"/>
              </a:rPr>
              <a:t>Spring Semester 2021</a:t>
            </a:r>
          </a:p>
          <a:p>
            <a:pPr eaLnBrk="1" hangingPunct="1"/>
            <a:endParaRPr lang="en-US" altLang="en-US" dirty="0">
              <a:ea typeface="ヒラギノ角ゴ Pro W3"/>
              <a:cs typeface="Geneva"/>
            </a:endParaRPr>
          </a:p>
          <a:p>
            <a:pPr eaLnBrk="1" hangingPunct="1"/>
            <a:endParaRPr lang="en-US" altLang="en-US" dirty="0">
              <a:ea typeface="ヒラギノ角ゴ Pro W3"/>
              <a:cs typeface="Genev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13C87-C5C7-43B2-A76E-B0809F10AB19}"/>
              </a:ext>
            </a:extLst>
          </p:cNvPr>
          <p:cNvSpPr>
            <a:spLocks noGrp="1"/>
          </p:cNvSpPr>
          <p:nvPr>
            <p:ph type="title"/>
          </p:nvPr>
        </p:nvSpPr>
        <p:spPr/>
        <p:txBody>
          <a:bodyPr/>
          <a:lstStyle/>
          <a:p>
            <a:pPr algn="ctr"/>
            <a:r>
              <a:rPr lang="en-US" dirty="0"/>
              <a:t>Sample Comparison of Annual Premiums </a:t>
            </a:r>
          </a:p>
        </p:txBody>
      </p:sp>
      <p:graphicFrame>
        <p:nvGraphicFramePr>
          <p:cNvPr id="5" name="Content Placeholder 4">
            <a:extLst>
              <a:ext uri="{FF2B5EF4-FFF2-40B4-BE49-F238E27FC236}">
                <a16:creationId xmlns:a16="http://schemas.microsoft.com/office/drawing/2014/main" id="{48D9A805-2326-4627-959B-A231C49B52C2}"/>
              </a:ext>
            </a:extLst>
          </p:cNvPr>
          <p:cNvGraphicFramePr>
            <a:graphicFrameLocks noGrp="1"/>
          </p:cNvGraphicFramePr>
          <p:nvPr>
            <p:ph idx="1"/>
            <p:extLst>
              <p:ext uri="{D42A27DB-BD31-4B8C-83A1-F6EECF244321}">
                <p14:modId xmlns:p14="http://schemas.microsoft.com/office/powerpoint/2010/main" val="290228280"/>
              </p:ext>
            </p:extLst>
          </p:nvPr>
        </p:nvGraphicFramePr>
        <p:xfrm>
          <a:off x="457200" y="1748116"/>
          <a:ext cx="8086165" cy="3361767"/>
        </p:xfrm>
        <a:graphic>
          <a:graphicData uri="http://schemas.openxmlformats.org/drawingml/2006/table">
            <a:tbl>
              <a:tblPr>
                <a:tableStyleId>{5C22544A-7EE6-4342-B048-85BDC9FD1C3A}</a:tableStyleId>
              </a:tblPr>
              <a:tblGrid>
                <a:gridCol w="1475051">
                  <a:extLst>
                    <a:ext uri="{9D8B030D-6E8A-4147-A177-3AD203B41FA5}">
                      <a16:colId xmlns:a16="http://schemas.microsoft.com/office/drawing/2014/main" val="3200024871"/>
                    </a:ext>
                  </a:extLst>
                </a:gridCol>
                <a:gridCol w="745128">
                  <a:extLst>
                    <a:ext uri="{9D8B030D-6E8A-4147-A177-3AD203B41FA5}">
                      <a16:colId xmlns:a16="http://schemas.microsoft.com/office/drawing/2014/main" val="1282252924"/>
                    </a:ext>
                  </a:extLst>
                </a:gridCol>
                <a:gridCol w="900997">
                  <a:extLst>
                    <a:ext uri="{9D8B030D-6E8A-4147-A177-3AD203B41FA5}">
                      <a16:colId xmlns:a16="http://schemas.microsoft.com/office/drawing/2014/main" val="3984514381"/>
                    </a:ext>
                  </a:extLst>
                </a:gridCol>
                <a:gridCol w="1072073">
                  <a:extLst>
                    <a:ext uri="{9D8B030D-6E8A-4147-A177-3AD203B41FA5}">
                      <a16:colId xmlns:a16="http://schemas.microsoft.com/office/drawing/2014/main" val="4178939760"/>
                    </a:ext>
                  </a:extLst>
                </a:gridCol>
                <a:gridCol w="1072073">
                  <a:extLst>
                    <a:ext uri="{9D8B030D-6E8A-4147-A177-3AD203B41FA5}">
                      <a16:colId xmlns:a16="http://schemas.microsoft.com/office/drawing/2014/main" val="3408165955"/>
                    </a:ext>
                  </a:extLst>
                </a:gridCol>
                <a:gridCol w="1072073">
                  <a:extLst>
                    <a:ext uri="{9D8B030D-6E8A-4147-A177-3AD203B41FA5}">
                      <a16:colId xmlns:a16="http://schemas.microsoft.com/office/drawing/2014/main" val="3106627901"/>
                    </a:ext>
                  </a:extLst>
                </a:gridCol>
                <a:gridCol w="745128">
                  <a:extLst>
                    <a:ext uri="{9D8B030D-6E8A-4147-A177-3AD203B41FA5}">
                      <a16:colId xmlns:a16="http://schemas.microsoft.com/office/drawing/2014/main" val="2758440166"/>
                    </a:ext>
                  </a:extLst>
                </a:gridCol>
                <a:gridCol w="1003642">
                  <a:extLst>
                    <a:ext uri="{9D8B030D-6E8A-4147-A177-3AD203B41FA5}">
                      <a16:colId xmlns:a16="http://schemas.microsoft.com/office/drawing/2014/main" val="80143092"/>
                    </a:ext>
                  </a:extLst>
                </a:gridCol>
              </a:tblGrid>
              <a:tr h="751103">
                <a:tc>
                  <a:txBody>
                    <a:bodyPr/>
                    <a:lstStyle/>
                    <a:p>
                      <a:pPr algn="ctr" fontAlgn="b">
                        <a:spcBef>
                          <a:spcPts val="0"/>
                        </a:spcBef>
                        <a:spcAft>
                          <a:spcPts val="0"/>
                        </a:spcAft>
                      </a:pPr>
                      <a:r>
                        <a:rPr lang="en-US" sz="1600" b="1" u="none" strike="noStrike" dirty="0">
                          <a:effectLst/>
                        </a:rPr>
                        <a:t> SALARY $40,000 </a:t>
                      </a:r>
                      <a:endParaRPr lang="en-US" sz="2800" b="1" i="0" u="none" strike="noStrike" dirty="0">
                        <a:effectLst/>
                        <a:latin typeface="Arial" panose="020B0604020202020204" pitchFamily="34" charset="0"/>
                      </a:endParaRPr>
                    </a:p>
                  </a:txBody>
                  <a:tcPr marL="9525" marR="9525" marT="9525" marB="0" anchor="b">
                    <a:solidFill>
                      <a:schemeClr val="accent1">
                        <a:lumMod val="75000"/>
                      </a:schemeClr>
                    </a:solidFill>
                  </a:tcPr>
                </a:tc>
                <a:tc>
                  <a:txBody>
                    <a:bodyPr/>
                    <a:lstStyle/>
                    <a:p>
                      <a:pPr algn="ctr" fontAlgn="b">
                        <a:spcBef>
                          <a:spcPts val="0"/>
                        </a:spcBef>
                        <a:spcAft>
                          <a:spcPts val="0"/>
                        </a:spcAft>
                      </a:pPr>
                      <a:r>
                        <a:rPr lang="en-US" sz="1600" b="1" u="none" strike="noStrike" dirty="0">
                          <a:effectLst/>
                        </a:rPr>
                        <a:t>NJ Direct</a:t>
                      </a:r>
                      <a:endParaRPr lang="en-US" sz="2800" b="1" i="0" u="none" strike="noStrike" dirty="0">
                        <a:effectLst/>
                        <a:latin typeface="Arial" panose="020B0604020202020204" pitchFamily="34" charset="0"/>
                      </a:endParaRPr>
                    </a:p>
                  </a:txBody>
                  <a:tcPr marL="9525" marR="9525" marT="9525" marB="0" anchor="b">
                    <a:solidFill>
                      <a:schemeClr val="accent1">
                        <a:lumMod val="75000"/>
                      </a:schemeClr>
                    </a:solidFill>
                  </a:tcPr>
                </a:tc>
                <a:tc>
                  <a:txBody>
                    <a:bodyPr/>
                    <a:lstStyle/>
                    <a:p>
                      <a:pPr algn="ctr" fontAlgn="b">
                        <a:spcBef>
                          <a:spcPts val="0"/>
                        </a:spcBef>
                        <a:spcAft>
                          <a:spcPts val="0"/>
                        </a:spcAft>
                      </a:pPr>
                      <a:r>
                        <a:rPr lang="en-US" sz="1600" u="none" strike="noStrike" dirty="0">
                          <a:effectLst/>
                        </a:rPr>
                        <a:t>NJ Direct 15</a:t>
                      </a:r>
                      <a:endParaRPr lang="en-US" sz="2800" b="0" i="0" u="none" strike="noStrike" dirty="0">
                        <a:effectLst/>
                        <a:latin typeface="Arial" panose="020B0604020202020204" pitchFamily="34" charset="0"/>
                      </a:endParaRPr>
                    </a:p>
                  </a:txBody>
                  <a:tcPr marL="9525" marR="9525" marT="9525" marB="0" anchor="b">
                    <a:solidFill>
                      <a:schemeClr val="accent1">
                        <a:lumMod val="75000"/>
                      </a:schemeClr>
                    </a:solidFill>
                  </a:tcPr>
                </a:tc>
                <a:tc>
                  <a:txBody>
                    <a:bodyPr/>
                    <a:lstStyle/>
                    <a:p>
                      <a:pPr algn="ctr" fontAlgn="b">
                        <a:spcBef>
                          <a:spcPts val="0"/>
                        </a:spcBef>
                        <a:spcAft>
                          <a:spcPts val="0"/>
                        </a:spcAft>
                      </a:pPr>
                      <a:r>
                        <a:rPr lang="en-US" sz="1600" u="none" strike="noStrike" dirty="0">
                          <a:effectLst/>
                        </a:rPr>
                        <a:t>NJ Direct 1525</a:t>
                      </a:r>
                      <a:endParaRPr lang="en-US" sz="2800" b="0" i="0" u="none" strike="noStrike" dirty="0">
                        <a:effectLst/>
                        <a:latin typeface="Arial" panose="020B0604020202020204" pitchFamily="34" charset="0"/>
                      </a:endParaRPr>
                    </a:p>
                  </a:txBody>
                  <a:tcPr marL="9525" marR="9525" marT="9525" marB="0" anchor="b">
                    <a:solidFill>
                      <a:schemeClr val="accent1">
                        <a:lumMod val="75000"/>
                      </a:schemeClr>
                    </a:solidFill>
                  </a:tcPr>
                </a:tc>
                <a:tc>
                  <a:txBody>
                    <a:bodyPr/>
                    <a:lstStyle/>
                    <a:p>
                      <a:pPr algn="ctr" fontAlgn="b">
                        <a:spcBef>
                          <a:spcPts val="0"/>
                        </a:spcBef>
                        <a:spcAft>
                          <a:spcPts val="0"/>
                        </a:spcAft>
                      </a:pPr>
                      <a:r>
                        <a:rPr lang="en-US" sz="1600" u="none" strike="noStrike" dirty="0">
                          <a:effectLst/>
                        </a:rPr>
                        <a:t>NJ Direct 2030</a:t>
                      </a:r>
                      <a:endParaRPr lang="en-US" sz="2800" b="0" i="0" u="none" strike="noStrike" dirty="0">
                        <a:effectLst/>
                        <a:latin typeface="Arial" panose="020B0604020202020204" pitchFamily="34" charset="0"/>
                      </a:endParaRPr>
                    </a:p>
                  </a:txBody>
                  <a:tcPr marL="9525" marR="9525" marT="9525" marB="0" anchor="b">
                    <a:solidFill>
                      <a:schemeClr val="accent1">
                        <a:lumMod val="75000"/>
                      </a:schemeClr>
                    </a:solidFill>
                  </a:tcPr>
                </a:tc>
                <a:tc>
                  <a:txBody>
                    <a:bodyPr/>
                    <a:lstStyle/>
                    <a:p>
                      <a:pPr algn="ctr" fontAlgn="b">
                        <a:spcBef>
                          <a:spcPts val="0"/>
                        </a:spcBef>
                        <a:spcAft>
                          <a:spcPts val="0"/>
                        </a:spcAft>
                      </a:pPr>
                      <a:r>
                        <a:rPr lang="en-US" sz="1600" u="none" strike="noStrike" dirty="0">
                          <a:effectLst/>
                        </a:rPr>
                        <a:t>NJ Direct 2035</a:t>
                      </a:r>
                      <a:endParaRPr lang="en-US" sz="2800" b="0" i="0" u="none" strike="noStrike" dirty="0">
                        <a:effectLst/>
                        <a:latin typeface="Arial" panose="020B0604020202020204" pitchFamily="34" charset="0"/>
                      </a:endParaRPr>
                    </a:p>
                  </a:txBody>
                  <a:tcPr marL="9525" marR="9525" marT="9525" marB="0" anchor="b">
                    <a:solidFill>
                      <a:schemeClr val="accent1">
                        <a:lumMod val="75000"/>
                      </a:schemeClr>
                    </a:solidFill>
                  </a:tcPr>
                </a:tc>
                <a:tc>
                  <a:txBody>
                    <a:bodyPr/>
                    <a:lstStyle/>
                    <a:p>
                      <a:pPr algn="ctr" fontAlgn="b">
                        <a:spcBef>
                          <a:spcPts val="0"/>
                        </a:spcBef>
                        <a:spcAft>
                          <a:spcPts val="0"/>
                        </a:spcAft>
                      </a:pPr>
                      <a:r>
                        <a:rPr lang="en-US" sz="1600" b="1" u="none" strike="noStrike" dirty="0">
                          <a:effectLst/>
                        </a:rPr>
                        <a:t>Omnia</a:t>
                      </a:r>
                      <a:endParaRPr lang="en-US" sz="2800" b="1" i="0" u="none" strike="noStrike" dirty="0">
                        <a:effectLst/>
                        <a:latin typeface="Arial" panose="020B0604020202020204" pitchFamily="34" charset="0"/>
                      </a:endParaRPr>
                    </a:p>
                  </a:txBody>
                  <a:tcPr marL="9525" marR="9525" marT="9525" marB="0" anchor="b">
                    <a:solidFill>
                      <a:schemeClr val="accent1">
                        <a:lumMod val="75000"/>
                      </a:schemeClr>
                    </a:solidFill>
                  </a:tcPr>
                </a:tc>
                <a:tc>
                  <a:txBody>
                    <a:bodyPr/>
                    <a:lstStyle/>
                    <a:p>
                      <a:pPr algn="ctr" fontAlgn="b">
                        <a:spcBef>
                          <a:spcPts val="0"/>
                        </a:spcBef>
                        <a:spcAft>
                          <a:spcPts val="0"/>
                        </a:spcAft>
                      </a:pPr>
                      <a:r>
                        <a:rPr lang="en-US" sz="1600" u="none" strike="noStrike" dirty="0">
                          <a:effectLst/>
                        </a:rPr>
                        <a:t>Horizon HMO</a:t>
                      </a:r>
                      <a:endParaRPr lang="en-US" sz="2800" b="0" i="0" u="none" strike="noStrike" dirty="0">
                        <a:effectLst/>
                        <a:latin typeface="Arial" panose="020B0604020202020204" pitchFamily="34" charset="0"/>
                      </a:endParaRPr>
                    </a:p>
                  </a:txBody>
                  <a:tcPr marL="9525" marR="9525" marT="9525" marB="0" anchor="b">
                    <a:solidFill>
                      <a:schemeClr val="accent1">
                        <a:lumMod val="75000"/>
                      </a:schemeClr>
                    </a:solidFill>
                  </a:tcPr>
                </a:tc>
                <a:extLst>
                  <a:ext uri="{0D108BD9-81ED-4DB2-BD59-A6C34878D82A}">
                    <a16:rowId xmlns:a16="http://schemas.microsoft.com/office/drawing/2014/main" val="430266196"/>
                  </a:ext>
                </a:extLst>
              </a:tr>
              <a:tr h="554229">
                <a:tc>
                  <a:txBody>
                    <a:bodyPr/>
                    <a:lstStyle/>
                    <a:p>
                      <a:pPr algn="l" fontAlgn="b">
                        <a:spcBef>
                          <a:spcPts val="0"/>
                        </a:spcBef>
                        <a:spcAft>
                          <a:spcPts val="0"/>
                        </a:spcAft>
                      </a:pPr>
                      <a:r>
                        <a:rPr lang="en-US" sz="1600" u="none" strike="noStrike" dirty="0">
                          <a:effectLst/>
                        </a:rPr>
                        <a:t> Single</a:t>
                      </a:r>
                      <a:endParaRPr lang="en-US" sz="2800" b="0"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b="1" u="none" strike="noStrike" dirty="0">
                          <a:effectLst/>
                        </a:rPr>
                        <a:t>$900</a:t>
                      </a:r>
                      <a:endParaRPr lang="en-US" sz="2800" b="1"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u="none" strike="noStrike" dirty="0">
                          <a:effectLst/>
                        </a:rPr>
                        <a:t>$1,263</a:t>
                      </a:r>
                      <a:endParaRPr lang="en-US" sz="2800" b="0"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u="none" strike="noStrike" dirty="0">
                          <a:effectLst/>
                        </a:rPr>
                        <a:t>$1,215</a:t>
                      </a:r>
                      <a:endParaRPr lang="en-US" sz="2800" b="0"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u="none" strike="noStrike" dirty="0">
                          <a:effectLst/>
                        </a:rPr>
                        <a:t>$1,156</a:t>
                      </a:r>
                      <a:endParaRPr lang="en-US" sz="2800" b="0"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u="none" strike="noStrike" dirty="0">
                          <a:effectLst/>
                        </a:rPr>
                        <a:t>$1,001</a:t>
                      </a:r>
                      <a:endParaRPr lang="en-US" sz="2800" b="0"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b="1" u="none" strike="noStrike" dirty="0">
                          <a:effectLst/>
                        </a:rPr>
                        <a:t>$675</a:t>
                      </a:r>
                      <a:endParaRPr lang="en-US" sz="2800" b="1"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u="none" strike="noStrike" dirty="0">
                          <a:effectLst/>
                        </a:rPr>
                        <a:t>$1,218</a:t>
                      </a:r>
                      <a:endParaRPr lang="en-US" sz="2800" b="0" i="0" u="none" strike="noStrike" dirty="0">
                        <a:effectLst/>
                        <a:latin typeface="Arial" panose="020B0604020202020204" pitchFamily="34" charset="0"/>
                      </a:endParaRPr>
                    </a:p>
                  </a:txBody>
                  <a:tcPr marL="9525" marR="9525" marT="9525" marB="0" anchor="b">
                    <a:noFill/>
                  </a:tcPr>
                </a:tc>
                <a:extLst>
                  <a:ext uri="{0D108BD9-81ED-4DB2-BD59-A6C34878D82A}">
                    <a16:rowId xmlns:a16="http://schemas.microsoft.com/office/drawing/2014/main" val="3046349443"/>
                  </a:ext>
                </a:extLst>
              </a:tr>
              <a:tr h="751103">
                <a:tc>
                  <a:txBody>
                    <a:bodyPr/>
                    <a:lstStyle/>
                    <a:p>
                      <a:pPr algn="l" fontAlgn="b">
                        <a:spcBef>
                          <a:spcPts val="0"/>
                        </a:spcBef>
                        <a:spcAft>
                          <a:spcPts val="0"/>
                        </a:spcAft>
                      </a:pPr>
                      <a:r>
                        <a:rPr lang="en-US" sz="1600" u="none" strike="noStrike" dirty="0">
                          <a:effectLst/>
                        </a:rPr>
                        <a:t> Employee &amp;   Spouse</a:t>
                      </a:r>
                      <a:endParaRPr lang="en-US" sz="2800" b="0"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b="1" u="none" strike="noStrike" dirty="0">
                          <a:effectLst/>
                        </a:rPr>
                        <a:t>$1,200</a:t>
                      </a:r>
                      <a:endParaRPr lang="en-US" sz="2800" b="1"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u="none" strike="noStrike" dirty="0">
                          <a:effectLst/>
                        </a:rPr>
                        <a:t>$1,683</a:t>
                      </a:r>
                      <a:endParaRPr lang="en-US" sz="2800" b="0"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u="none" strike="noStrike" dirty="0">
                          <a:effectLst/>
                        </a:rPr>
                        <a:t>$1,619</a:t>
                      </a:r>
                      <a:endParaRPr lang="en-US" sz="2800" b="0"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u="none" strike="noStrike" dirty="0">
                          <a:effectLst/>
                        </a:rPr>
                        <a:t>$1,541</a:t>
                      </a:r>
                      <a:endParaRPr lang="en-US" sz="2800" b="0"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u="none" strike="noStrike" dirty="0">
                          <a:effectLst/>
                        </a:rPr>
                        <a:t>$1,335</a:t>
                      </a:r>
                      <a:endParaRPr lang="en-US" sz="2800" b="0"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b="1" u="none" strike="noStrike" dirty="0">
                          <a:effectLst/>
                        </a:rPr>
                        <a:t>$900</a:t>
                      </a:r>
                      <a:endParaRPr lang="en-US" sz="2800" b="1"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u="none" strike="noStrike" dirty="0">
                          <a:effectLst/>
                        </a:rPr>
                        <a:t>$1,624</a:t>
                      </a:r>
                      <a:endParaRPr lang="en-US" sz="2800" b="0" i="0" u="none" strike="noStrike" dirty="0">
                        <a:effectLst/>
                        <a:latin typeface="Arial" panose="020B0604020202020204" pitchFamily="34" charset="0"/>
                      </a:endParaRPr>
                    </a:p>
                  </a:txBody>
                  <a:tcPr marL="9525" marR="9525" marT="9525" marB="0" anchor="b">
                    <a:solidFill>
                      <a:schemeClr val="accent1"/>
                    </a:solidFill>
                  </a:tcPr>
                </a:tc>
                <a:extLst>
                  <a:ext uri="{0D108BD9-81ED-4DB2-BD59-A6C34878D82A}">
                    <a16:rowId xmlns:a16="http://schemas.microsoft.com/office/drawing/2014/main" val="2247413868"/>
                  </a:ext>
                </a:extLst>
              </a:tr>
              <a:tr h="751103">
                <a:tc>
                  <a:txBody>
                    <a:bodyPr/>
                    <a:lstStyle/>
                    <a:p>
                      <a:pPr algn="l" fontAlgn="b">
                        <a:spcBef>
                          <a:spcPts val="0"/>
                        </a:spcBef>
                        <a:spcAft>
                          <a:spcPts val="0"/>
                        </a:spcAft>
                      </a:pPr>
                      <a:r>
                        <a:rPr lang="en-US" sz="1600" u="none" strike="noStrike" dirty="0">
                          <a:effectLst/>
                        </a:rPr>
                        <a:t> Parent &amp; Child(ren)</a:t>
                      </a:r>
                      <a:endParaRPr lang="en-US" sz="2800" b="0"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b="1" u="none" strike="noStrike" dirty="0">
                          <a:effectLst/>
                        </a:rPr>
                        <a:t>$1,200</a:t>
                      </a:r>
                      <a:endParaRPr lang="en-US" sz="2800" b="1"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u="none" strike="noStrike" dirty="0">
                          <a:effectLst/>
                        </a:rPr>
                        <a:t>$1,566</a:t>
                      </a:r>
                      <a:endParaRPr lang="en-US" sz="2800" b="0"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u="none" strike="noStrike" dirty="0">
                          <a:effectLst/>
                        </a:rPr>
                        <a:t>$1,506</a:t>
                      </a:r>
                      <a:endParaRPr lang="en-US" sz="2800" b="0"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u="none" strike="noStrike" dirty="0">
                          <a:effectLst/>
                        </a:rPr>
                        <a:t>$1,433</a:t>
                      </a:r>
                      <a:endParaRPr lang="en-US" sz="2800" b="0"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u="none" strike="noStrike" dirty="0">
                          <a:effectLst/>
                        </a:rPr>
                        <a:t>$1,241</a:t>
                      </a:r>
                      <a:endParaRPr lang="en-US" sz="2800" b="0"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b="1" u="none" strike="noStrike" dirty="0">
                          <a:effectLst/>
                        </a:rPr>
                        <a:t>$900</a:t>
                      </a:r>
                      <a:endParaRPr lang="en-US" sz="2800" b="1" i="0" u="none" strike="noStrike" dirty="0">
                        <a:effectLst/>
                        <a:latin typeface="Arial" panose="020B0604020202020204" pitchFamily="34" charset="0"/>
                      </a:endParaRPr>
                    </a:p>
                  </a:txBody>
                  <a:tcPr marL="9525" marR="9525" marT="9525" marB="0" anchor="b">
                    <a:noFill/>
                  </a:tcPr>
                </a:tc>
                <a:tc>
                  <a:txBody>
                    <a:bodyPr/>
                    <a:lstStyle/>
                    <a:p>
                      <a:pPr algn="ctr" fontAlgn="b">
                        <a:spcBef>
                          <a:spcPts val="0"/>
                        </a:spcBef>
                        <a:spcAft>
                          <a:spcPts val="0"/>
                        </a:spcAft>
                      </a:pPr>
                      <a:r>
                        <a:rPr lang="en-US" sz="1600" u="none" strike="noStrike" dirty="0">
                          <a:effectLst/>
                        </a:rPr>
                        <a:t>$1,510</a:t>
                      </a:r>
                      <a:endParaRPr lang="en-US" sz="2800" b="0" i="0" u="none" strike="noStrike" dirty="0">
                        <a:effectLst/>
                        <a:latin typeface="Arial" panose="020B0604020202020204" pitchFamily="34" charset="0"/>
                      </a:endParaRPr>
                    </a:p>
                  </a:txBody>
                  <a:tcPr marL="9525" marR="9525" marT="9525" marB="0" anchor="b">
                    <a:noFill/>
                  </a:tcPr>
                </a:tc>
                <a:extLst>
                  <a:ext uri="{0D108BD9-81ED-4DB2-BD59-A6C34878D82A}">
                    <a16:rowId xmlns:a16="http://schemas.microsoft.com/office/drawing/2014/main" val="1985415449"/>
                  </a:ext>
                </a:extLst>
              </a:tr>
              <a:tr h="554229">
                <a:tc>
                  <a:txBody>
                    <a:bodyPr/>
                    <a:lstStyle/>
                    <a:p>
                      <a:pPr algn="l" fontAlgn="b">
                        <a:spcBef>
                          <a:spcPts val="0"/>
                        </a:spcBef>
                        <a:spcAft>
                          <a:spcPts val="0"/>
                        </a:spcAft>
                      </a:pPr>
                      <a:r>
                        <a:rPr lang="en-US" sz="1600" u="none" strike="noStrike" dirty="0">
                          <a:effectLst/>
                        </a:rPr>
                        <a:t> Family</a:t>
                      </a:r>
                      <a:endParaRPr lang="en-US" sz="2800" b="0"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b="1" u="none" strike="noStrike" dirty="0">
                          <a:effectLst/>
                        </a:rPr>
                        <a:t>$1,200</a:t>
                      </a:r>
                      <a:endParaRPr lang="en-US" sz="2800" b="1"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u="none" strike="noStrike" dirty="0">
                          <a:effectLst/>
                        </a:rPr>
                        <a:t>$2,106</a:t>
                      </a:r>
                      <a:endParaRPr lang="en-US" sz="2800" b="0"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u="none" strike="noStrike" dirty="0">
                          <a:effectLst/>
                        </a:rPr>
                        <a:t>$2,026</a:t>
                      </a:r>
                      <a:endParaRPr lang="en-US" sz="2800" b="0"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u="none" strike="noStrike" dirty="0">
                          <a:effectLst/>
                        </a:rPr>
                        <a:t>$1,928</a:t>
                      </a:r>
                      <a:endParaRPr lang="en-US" sz="2800" b="0"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u="none" strike="noStrike" dirty="0">
                          <a:effectLst/>
                        </a:rPr>
                        <a:t>$1,670</a:t>
                      </a:r>
                      <a:endParaRPr lang="en-US" sz="2800" b="0"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b="1" u="none" strike="noStrike" dirty="0">
                          <a:effectLst/>
                        </a:rPr>
                        <a:t>$900</a:t>
                      </a:r>
                      <a:endParaRPr lang="en-US" sz="2800" b="1" i="0" u="none" strike="noStrike" dirty="0">
                        <a:effectLst/>
                        <a:latin typeface="Arial" panose="020B0604020202020204" pitchFamily="34" charset="0"/>
                      </a:endParaRPr>
                    </a:p>
                  </a:txBody>
                  <a:tcPr marL="9525" marR="9525" marT="9525" marB="0" anchor="b">
                    <a:solidFill>
                      <a:schemeClr val="accent1"/>
                    </a:solidFill>
                  </a:tcPr>
                </a:tc>
                <a:tc>
                  <a:txBody>
                    <a:bodyPr/>
                    <a:lstStyle/>
                    <a:p>
                      <a:pPr algn="ctr" fontAlgn="b">
                        <a:spcBef>
                          <a:spcPts val="0"/>
                        </a:spcBef>
                        <a:spcAft>
                          <a:spcPts val="0"/>
                        </a:spcAft>
                      </a:pPr>
                      <a:r>
                        <a:rPr lang="en-US" sz="1600" u="none" strike="noStrike" dirty="0">
                          <a:effectLst/>
                        </a:rPr>
                        <a:t>$2,032</a:t>
                      </a:r>
                      <a:endParaRPr lang="en-US" sz="2800" b="0" i="0" u="none" strike="noStrike" dirty="0">
                        <a:effectLst/>
                        <a:latin typeface="Arial" panose="020B0604020202020204" pitchFamily="34" charset="0"/>
                      </a:endParaRPr>
                    </a:p>
                  </a:txBody>
                  <a:tcPr marL="9525" marR="9525" marT="9525" marB="0" anchor="b">
                    <a:solidFill>
                      <a:schemeClr val="accent1"/>
                    </a:solidFill>
                  </a:tcPr>
                </a:tc>
                <a:extLst>
                  <a:ext uri="{0D108BD9-81ED-4DB2-BD59-A6C34878D82A}">
                    <a16:rowId xmlns:a16="http://schemas.microsoft.com/office/drawing/2014/main" val="1188233284"/>
                  </a:ext>
                </a:extLst>
              </a:tr>
            </a:tbl>
          </a:graphicData>
        </a:graphic>
      </p:graphicFrame>
    </p:spTree>
    <p:extLst>
      <p:ext uri="{BB962C8B-B14F-4D97-AF65-F5344CB8AC3E}">
        <p14:creationId xmlns:p14="http://schemas.microsoft.com/office/powerpoint/2010/main" val="2279516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AB1AE-3BA8-43C7-B1AD-02D7BCDC3270}"/>
              </a:ext>
            </a:extLst>
          </p:cNvPr>
          <p:cNvSpPr>
            <a:spLocks noGrp="1"/>
          </p:cNvSpPr>
          <p:nvPr>
            <p:ph type="title"/>
          </p:nvPr>
        </p:nvSpPr>
        <p:spPr>
          <a:xfrm>
            <a:off x="457200" y="861922"/>
            <a:ext cx="8229600" cy="808038"/>
          </a:xfrm>
        </p:spPr>
        <p:txBody>
          <a:bodyPr/>
          <a:lstStyle/>
          <a:p>
            <a:pPr algn="ctr"/>
            <a:r>
              <a:rPr lang="en-US" dirty="0"/>
              <a:t>How To Make a Change During the Special Open Enrollment Period</a:t>
            </a:r>
          </a:p>
        </p:txBody>
      </p:sp>
      <p:sp>
        <p:nvSpPr>
          <p:cNvPr id="3" name="Content Placeholder 2">
            <a:extLst>
              <a:ext uri="{FF2B5EF4-FFF2-40B4-BE49-F238E27FC236}">
                <a16:creationId xmlns:a16="http://schemas.microsoft.com/office/drawing/2014/main" id="{E1B038CB-45DA-42FA-92DB-E6B1A34272A9}"/>
              </a:ext>
            </a:extLst>
          </p:cNvPr>
          <p:cNvSpPr>
            <a:spLocks noGrp="1"/>
          </p:cNvSpPr>
          <p:nvPr>
            <p:ph idx="1"/>
          </p:nvPr>
        </p:nvSpPr>
        <p:spPr>
          <a:xfrm>
            <a:off x="457200" y="1882588"/>
            <a:ext cx="8229600" cy="4533900"/>
          </a:xfrm>
        </p:spPr>
        <p:txBody>
          <a:bodyPr/>
          <a:lstStyle/>
          <a:p>
            <a:r>
              <a:rPr lang="en-US" sz="2400" dirty="0"/>
              <a:t>Navigate to </a:t>
            </a:r>
            <a:r>
              <a:rPr lang="en-US" sz="2400" dirty="0">
                <a:hlinkClick r:id="rId2"/>
              </a:rPr>
              <a:t>http://mynjbenefitshub.nj.gov</a:t>
            </a:r>
            <a:r>
              <a:rPr lang="en-US" sz="2400" dirty="0"/>
              <a:t> </a:t>
            </a:r>
          </a:p>
          <a:p>
            <a:r>
              <a:rPr lang="en-US" sz="2400" dirty="0"/>
              <a:t>Click ‘Register’ if first time user</a:t>
            </a:r>
          </a:p>
          <a:p>
            <a:r>
              <a:rPr lang="en-US" sz="2400" dirty="0"/>
              <a:t>Enter SSN and Date of Birth</a:t>
            </a:r>
          </a:p>
          <a:p>
            <a:r>
              <a:rPr lang="en-US" sz="2400" dirty="0"/>
              <a:t>Enter the Company Key: SHBP/SEHBP</a:t>
            </a:r>
          </a:p>
          <a:p>
            <a:r>
              <a:rPr lang="en-US" sz="2400" dirty="0"/>
              <a:t>Click Continue</a:t>
            </a:r>
          </a:p>
          <a:p>
            <a:endParaRPr lang="en-US" dirty="0"/>
          </a:p>
          <a:p>
            <a:pPr marL="0" indent="0" algn="ctr">
              <a:buNone/>
            </a:pPr>
            <a:r>
              <a:rPr lang="en-US" dirty="0"/>
              <a:t>Once you are in the site, you will be asked to enter your email address.  From here you will be able to make your updates.</a:t>
            </a:r>
            <a:br>
              <a:rPr lang="en-US" dirty="0"/>
            </a:br>
            <a:endParaRPr lang="en-US" dirty="0"/>
          </a:p>
        </p:txBody>
      </p:sp>
    </p:spTree>
    <p:extLst>
      <p:ext uri="{BB962C8B-B14F-4D97-AF65-F5344CB8AC3E}">
        <p14:creationId xmlns:p14="http://schemas.microsoft.com/office/powerpoint/2010/main" val="1739961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89B93-A271-4001-B8F3-5CAA99530F14}"/>
              </a:ext>
            </a:extLst>
          </p:cNvPr>
          <p:cNvSpPr>
            <a:spLocks noGrp="1"/>
          </p:cNvSpPr>
          <p:nvPr>
            <p:ph type="title"/>
          </p:nvPr>
        </p:nvSpPr>
        <p:spPr/>
        <p:txBody>
          <a:bodyPr/>
          <a:lstStyle/>
          <a:p>
            <a:pPr algn="ctr"/>
            <a:r>
              <a:rPr lang="en-US" dirty="0"/>
              <a:t>Frequently Asked Questions</a:t>
            </a:r>
          </a:p>
        </p:txBody>
      </p:sp>
      <p:sp>
        <p:nvSpPr>
          <p:cNvPr id="3" name="Content Placeholder 2">
            <a:extLst>
              <a:ext uri="{FF2B5EF4-FFF2-40B4-BE49-F238E27FC236}">
                <a16:creationId xmlns:a16="http://schemas.microsoft.com/office/drawing/2014/main" id="{DE7D87F1-C931-4284-9DA5-358279B5D181}"/>
              </a:ext>
            </a:extLst>
          </p:cNvPr>
          <p:cNvSpPr>
            <a:spLocks noGrp="1"/>
          </p:cNvSpPr>
          <p:nvPr>
            <p:ph idx="1"/>
          </p:nvPr>
        </p:nvSpPr>
        <p:spPr/>
        <p:txBody>
          <a:bodyPr/>
          <a:lstStyle/>
          <a:p>
            <a:r>
              <a:rPr lang="en-US" sz="2100" b="1" dirty="0"/>
              <a:t>What is the difference between the NJ Direct and NJ Direct 2019 plans?</a:t>
            </a:r>
            <a:br>
              <a:rPr lang="en-US" sz="2100" dirty="0"/>
            </a:br>
            <a:r>
              <a:rPr lang="en-US" sz="2100" i="1" dirty="0"/>
              <a:t>Employees hired after July 1, 2019, are offered the NJ Direct 2019 plan, while employees hired prior to July 1, 2019, are offered the NJ Direct Plan.  These plans are very similar, and any  differences are shown on the comparison chart prepared by Horizon BCBS.</a:t>
            </a:r>
          </a:p>
          <a:p>
            <a:endParaRPr lang="en-US" sz="2100" dirty="0"/>
          </a:p>
          <a:p>
            <a:r>
              <a:rPr lang="en-US" sz="2100" b="1" dirty="0"/>
              <a:t>What is the Omnia Tiered Network plan?</a:t>
            </a:r>
            <a:br>
              <a:rPr lang="en-US" sz="2100" dirty="0"/>
            </a:br>
            <a:r>
              <a:rPr lang="en-US" sz="2100" i="1" dirty="0"/>
              <a:t>The Omnia Tiered Network plan is a plan that has different coverage levels based on the tier that the doctor/hospital falls in as defined by Horizon BCBS.  More detailed information is available on the comparison chart provided by Horizon.</a:t>
            </a:r>
          </a:p>
        </p:txBody>
      </p:sp>
    </p:spTree>
    <p:extLst>
      <p:ext uri="{BB962C8B-B14F-4D97-AF65-F5344CB8AC3E}">
        <p14:creationId xmlns:p14="http://schemas.microsoft.com/office/powerpoint/2010/main" val="3689012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89B93-A271-4001-B8F3-5CAA99530F14}"/>
              </a:ext>
            </a:extLst>
          </p:cNvPr>
          <p:cNvSpPr>
            <a:spLocks noGrp="1"/>
          </p:cNvSpPr>
          <p:nvPr>
            <p:ph type="title"/>
          </p:nvPr>
        </p:nvSpPr>
        <p:spPr/>
        <p:txBody>
          <a:bodyPr/>
          <a:lstStyle/>
          <a:p>
            <a:pPr algn="ctr"/>
            <a:r>
              <a:rPr lang="en-US" dirty="0"/>
              <a:t>Frequently Asked Questions - Continued</a:t>
            </a:r>
          </a:p>
        </p:txBody>
      </p:sp>
      <p:sp>
        <p:nvSpPr>
          <p:cNvPr id="3" name="Content Placeholder 2">
            <a:extLst>
              <a:ext uri="{FF2B5EF4-FFF2-40B4-BE49-F238E27FC236}">
                <a16:creationId xmlns:a16="http://schemas.microsoft.com/office/drawing/2014/main" id="{DE7D87F1-C931-4284-9DA5-358279B5D181}"/>
              </a:ext>
            </a:extLst>
          </p:cNvPr>
          <p:cNvSpPr>
            <a:spLocks noGrp="1"/>
          </p:cNvSpPr>
          <p:nvPr>
            <p:ph idx="1"/>
          </p:nvPr>
        </p:nvSpPr>
        <p:spPr/>
        <p:txBody>
          <a:bodyPr/>
          <a:lstStyle/>
          <a:p>
            <a:r>
              <a:rPr lang="en-US" sz="2100" b="1" dirty="0"/>
              <a:t>How much will I save by changing to a new plan?</a:t>
            </a:r>
            <a:br>
              <a:rPr lang="en-US" sz="2100" dirty="0"/>
            </a:br>
            <a:r>
              <a:rPr lang="en-US" sz="2100" i="1" dirty="0"/>
              <a:t>Horizon BCBS has developed a calculator that will show you an estimate on the premiums you would pay based on your plan choices and coverage level.  This calculator can be found at: </a:t>
            </a:r>
            <a:r>
              <a:rPr lang="en-US" sz="2100" i="1" dirty="0">
                <a:hlinkClick r:id="rId2"/>
              </a:rPr>
              <a:t>https://www.horizonblue.com/shbp/plans/premium-contribution-calculator</a:t>
            </a:r>
            <a:r>
              <a:rPr lang="en-US" sz="2100" i="1" dirty="0"/>
              <a:t> </a:t>
            </a:r>
          </a:p>
          <a:p>
            <a:endParaRPr lang="en-US" sz="2100" i="1" dirty="0"/>
          </a:p>
          <a:p>
            <a:pPr lvl="1"/>
            <a:r>
              <a:rPr lang="en-US" sz="1700" i="1" dirty="0"/>
              <a:t>To See the Negotiated Rates for NJ Direct/NJ Direct 2019 and Omnia, select Employee Type: </a:t>
            </a:r>
            <a:r>
              <a:rPr lang="en-US" sz="1700" b="1" i="1" dirty="0"/>
              <a:t>State Union Negotiated</a:t>
            </a:r>
          </a:p>
          <a:p>
            <a:pPr lvl="1"/>
            <a:endParaRPr lang="en-US" sz="1700" i="1" dirty="0"/>
          </a:p>
          <a:p>
            <a:pPr lvl="1"/>
            <a:r>
              <a:rPr lang="en-US" sz="1700" i="1" dirty="0"/>
              <a:t>To See the Premium Share Rates for all other plans, </a:t>
            </a:r>
            <a:br>
              <a:rPr lang="en-US" sz="1700" i="1" dirty="0"/>
            </a:br>
            <a:r>
              <a:rPr lang="en-US" sz="1700" i="1" dirty="0"/>
              <a:t>select Employee Type: </a:t>
            </a:r>
            <a:r>
              <a:rPr lang="en-US" sz="1700" b="1" i="1" dirty="0"/>
              <a:t>State All Other</a:t>
            </a:r>
          </a:p>
        </p:txBody>
      </p:sp>
    </p:spTree>
    <p:extLst>
      <p:ext uri="{BB962C8B-B14F-4D97-AF65-F5344CB8AC3E}">
        <p14:creationId xmlns:p14="http://schemas.microsoft.com/office/powerpoint/2010/main" val="2884989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89B93-A271-4001-B8F3-5CAA99530F14}"/>
              </a:ext>
            </a:extLst>
          </p:cNvPr>
          <p:cNvSpPr>
            <a:spLocks noGrp="1"/>
          </p:cNvSpPr>
          <p:nvPr>
            <p:ph type="title"/>
          </p:nvPr>
        </p:nvSpPr>
        <p:spPr/>
        <p:txBody>
          <a:bodyPr/>
          <a:lstStyle/>
          <a:p>
            <a:pPr algn="ctr"/>
            <a:r>
              <a:rPr lang="en-US" dirty="0"/>
              <a:t>Frequently Asked Questions - Continued</a:t>
            </a:r>
          </a:p>
        </p:txBody>
      </p:sp>
      <p:sp>
        <p:nvSpPr>
          <p:cNvPr id="3" name="Content Placeholder 2">
            <a:extLst>
              <a:ext uri="{FF2B5EF4-FFF2-40B4-BE49-F238E27FC236}">
                <a16:creationId xmlns:a16="http://schemas.microsoft.com/office/drawing/2014/main" id="{DE7D87F1-C931-4284-9DA5-358279B5D181}"/>
              </a:ext>
            </a:extLst>
          </p:cNvPr>
          <p:cNvSpPr>
            <a:spLocks noGrp="1"/>
          </p:cNvSpPr>
          <p:nvPr>
            <p:ph idx="1"/>
          </p:nvPr>
        </p:nvSpPr>
        <p:spPr/>
        <p:txBody>
          <a:bodyPr/>
          <a:lstStyle/>
          <a:p>
            <a:r>
              <a:rPr lang="en-US" sz="2100" b="1" dirty="0"/>
              <a:t>Should I change plans based on this new rate structure?</a:t>
            </a:r>
            <a:br>
              <a:rPr lang="en-US" sz="2100" dirty="0"/>
            </a:br>
            <a:r>
              <a:rPr lang="en-US" sz="2100" i="1" dirty="0"/>
              <a:t>The decision to change health insurance is one that should not be taken lightly, and we encourage you to look at your choices carefully before making any changes.</a:t>
            </a:r>
            <a:br>
              <a:rPr lang="en-US" sz="2100" i="1" dirty="0"/>
            </a:br>
            <a:endParaRPr lang="en-US" sz="900" i="1" dirty="0"/>
          </a:p>
          <a:p>
            <a:r>
              <a:rPr lang="en-US" sz="2100" b="1" dirty="0"/>
              <a:t>I already have the NJ Direct or Omnia plan.  What should I do during this Special Open Enrollment?</a:t>
            </a:r>
            <a:br>
              <a:rPr lang="en-US" sz="2100" dirty="0"/>
            </a:br>
            <a:r>
              <a:rPr lang="en-US" sz="2100" i="1" dirty="0"/>
              <a:t>No action is needed on your part.  Starting with the first paycheck of July, you will see the new deduction taken from your paycheck.</a:t>
            </a:r>
            <a:br>
              <a:rPr lang="en-US" sz="2100" i="1" dirty="0"/>
            </a:br>
            <a:endParaRPr lang="en-US" sz="1050" dirty="0"/>
          </a:p>
          <a:p>
            <a:r>
              <a:rPr lang="en-US" sz="2100" b="1" dirty="0"/>
              <a:t>If I do not want to change plans, what should I do during this Special Open Enrollment?</a:t>
            </a:r>
            <a:br>
              <a:rPr lang="en-US" sz="2100" dirty="0"/>
            </a:br>
            <a:r>
              <a:rPr lang="en-US" sz="2100" i="1" dirty="0"/>
              <a:t>No action is needed on your part.  If you make no change, you will continue to be covered under your current plan.</a:t>
            </a:r>
          </a:p>
        </p:txBody>
      </p:sp>
    </p:spTree>
    <p:extLst>
      <p:ext uri="{BB962C8B-B14F-4D97-AF65-F5344CB8AC3E}">
        <p14:creationId xmlns:p14="http://schemas.microsoft.com/office/powerpoint/2010/main" val="1548113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89B93-A271-4001-B8F3-5CAA99530F14}"/>
              </a:ext>
            </a:extLst>
          </p:cNvPr>
          <p:cNvSpPr>
            <a:spLocks noGrp="1"/>
          </p:cNvSpPr>
          <p:nvPr>
            <p:ph type="title"/>
          </p:nvPr>
        </p:nvSpPr>
        <p:spPr/>
        <p:txBody>
          <a:bodyPr/>
          <a:lstStyle/>
          <a:p>
            <a:pPr algn="ctr"/>
            <a:r>
              <a:rPr lang="en-US" dirty="0"/>
              <a:t>Frequently Asked Questions - Continued</a:t>
            </a:r>
          </a:p>
        </p:txBody>
      </p:sp>
      <p:sp>
        <p:nvSpPr>
          <p:cNvPr id="3" name="Content Placeholder 2">
            <a:extLst>
              <a:ext uri="{FF2B5EF4-FFF2-40B4-BE49-F238E27FC236}">
                <a16:creationId xmlns:a16="http://schemas.microsoft.com/office/drawing/2014/main" id="{DE7D87F1-C931-4284-9DA5-358279B5D181}"/>
              </a:ext>
            </a:extLst>
          </p:cNvPr>
          <p:cNvSpPr>
            <a:spLocks noGrp="1"/>
          </p:cNvSpPr>
          <p:nvPr>
            <p:ph idx="1"/>
          </p:nvPr>
        </p:nvSpPr>
        <p:spPr>
          <a:xfrm>
            <a:off x="457200" y="1314450"/>
            <a:ext cx="8229600" cy="4533900"/>
          </a:xfrm>
        </p:spPr>
        <p:txBody>
          <a:bodyPr/>
          <a:lstStyle/>
          <a:p>
            <a:r>
              <a:rPr lang="en-US" sz="2100" b="1" dirty="0"/>
              <a:t>I currently do not have health insurance through Rutgers but would like to enroll during this Special Open Enrollment period.  Is this allowed?</a:t>
            </a:r>
            <a:br>
              <a:rPr lang="en-US" sz="2100" dirty="0"/>
            </a:br>
            <a:r>
              <a:rPr lang="en-US" sz="2100" i="1" dirty="0"/>
              <a:t>No, this is not allowed during this Special Open Enrollment period.  Only currently enrolled employees may use this Special Open Enrollment period to change to NJ Direct or Omnia.  Employees who wish to enroll for the first time must either have a qualifying life event or wait until the regular Open Enrollment period in October, for coverage in January 2022.</a:t>
            </a:r>
          </a:p>
          <a:p>
            <a:endParaRPr lang="en-US" sz="1200" i="1" dirty="0"/>
          </a:p>
          <a:p>
            <a:r>
              <a:rPr lang="en-US" sz="2100" b="1" dirty="0"/>
              <a:t>If I change plans during the Special Open Enrollment period am I obligated to remain in the plan?</a:t>
            </a:r>
          </a:p>
          <a:p>
            <a:pPr marL="0" indent="0">
              <a:buNone/>
            </a:pPr>
            <a:r>
              <a:rPr lang="en-US" sz="2100" i="1" dirty="0"/>
              <a:t>    No, employees may switch back or to a different plan during the</a:t>
            </a:r>
            <a:br>
              <a:rPr lang="en-US" sz="2100" i="1" dirty="0"/>
            </a:br>
            <a:r>
              <a:rPr lang="en-US" sz="2100" i="1" dirty="0"/>
              <a:t>    regular October Open Enrollment period for coverage starting </a:t>
            </a:r>
            <a:br>
              <a:rPr lang="en-US" sz="2100" i="1" dirty="0"/>
            </a:br>
            <a:r>
              <a:rPr lang="en-US" sz="2100" i="1" dirty="0"/>
              <a:t>    January 2022.</a:t>
            </a:r>
          </a:p>
          <a:p>
            <a:pPr marL="0" indent="0">
              <a:buNone/>
            </a:pPr>
            <a:endParaRPr lang="en-US" sz="2100" dirty="0"/>
          </a:p>
        </p:txBody>
      </p:sp>
    </p:spTree>
    <p:extLst>
      <p:ext uri="{BB962C8B-B14F-4D97-AF65-F5344CB8AC3E}">
        <p14:creationId xmlns:p14="http://schemas.microsoft.com/office/powerpoint/2010/main" val="1978060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89B93-A271-4001-B8F3-5CAA99530F14}"/>
              </a:ext>
            </a:extLst>
          </p:cNvPr>
          <p:cNvSpPr>
            <a:spLocks noGrp="1"/>
          </p:cNvSpPr>
          <p:nvPr>
            <p:ph type="title"/>
          </p:nvPr>
        </p:nvSpPr>
        <p:spPr/>
        <p:txBody>
          <a:bodyPr/>
          <a:lstStyle/>
          <a:p>
            <a:pPr algn="ctr"/>
            <a:r>
              <a:rPr lang="en-US" dirty="0"/>
              <a:t>Frequently Asked Questions - Continued</a:t>
            </a:r>
          </a:p>
        </p:txBody>
      </p:sp>
      <p:sp>
        <p:nvSpPr>
          <p:cNvPr id="3" name="Content Placeholder 2">
            <a:extLst>
              <a:ext uri="{FF2B5EF4-FFF2-40B4-BE49-F238E27FC236}">
                <a16:creationId xmlns:a16="http://schemas.microsoft.com/office/drawing/2014/main" id="{DE7D87F1-C931-4284-9DA5-358279B5D181}"/>
              </a:ext>
            </a:extLst>
          </p:cNvPr>
          <p:cNvSpPr>
            <a:spLocks noGrp="1"/>
          </p:cNvSpPr>
          <p:nvPr>
            <p:ph idx="1"/>
          </p:nvPr>
        </p:nvSpPr>
        <p:spPr>
          <a:xfrm>
            <a:off x="457200" y="1314450"/>
            <a:ext cx="8229600" cy="4533900"/>
          </a:xfrm>
        </p:spPr>
        <p:txBody>
          <a:bodyPr/>
          <a:lstStyle/>
          <a:p>
            <a:r>
              <a:rPr lang="en-US" sz="2100" b="1" dirty="0"/>
              <a:t>Can I add dependents to my coverage during this Special Open Enrollment?</a:t>
            </a:r>
            <a:br>
              <a:rPr lang="en-US" sz="2100" dirty="0"/>
            </a:br>
            <a:r>
              <a:rPr lang="en-US" sz="2100" i="1" dirty="0"/>
              <a:t>No, this is not allowed during this Special Open Enrollment period.  Employees may only move to NJ Direct/NJ Direct 2019 or the Omnia plan during this time.  Dependents can be added as a Life Event or during the October Open Enrollment for January.</a:t>
            </a:r>
          </a:p>
          <a:p>
            <a:endParaRPr lang="en-US" sz="1200" i="1" dirty="0"/>
          </a:p>
          <a:p>
            <a:r>
              <a:rPr lang="en-US" sz="2100" b="1" dirty="0"/>
              <a:t>Can I change my dental plan during this Special Open Enrollment?</a:t>
            </a:r>
            <a:br>
              <a:rPr lang="en-US" sz="2100" b="1" dirty="0"/>
            </a:br>
            <a:r>
              <a:rPr lang="en-US" sz="2100" i="1" dirty="0"/>
              <a:t>No, this is not allowed during this Special Open Enrollment period.  Employees may only move to NJ Direct/NJ Direct 2019 or the Omnia plan during this time.  Dental changes can be made during the October Open Enrollment for January.</a:t>
            </a:r>
          </a:p>
          <a:p>
            <a:pPr marL="0" indent="0">
              <a:buNone/>
            </a:pPr>
            <a:endParaRPr lang="en-US" sz="2100" dirty="0"/>
          </a:p>
        </p:txBody>
      </p:sp>
    </p:spTree>
    <p:extLst>
      <p:ext uri="{BB962C8B-B14F-4D97-AF65-F5344CB8AC3E}">
        <p14:creationId xmlns:p14="http://schemas.microsoft.com/office/powerpoint/2010/main" val="4264414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89B93-A271-4001-B8F3-5CAA99530F14}"/>
              </a:ext>
            </a:extLst>
          </p:cNvPr>
          <p:cNvSpPr>
            <a:spLocks noGrp="1"/>
          </p:cNvSpPr>
          <p:nvPr>
            <p:ph type="title"/>
          </p:nvPr>
        </p:nvSpPr>
        <p:spPr/>
        <p:txBody>
          <a:bodyPr/>
          <a:lstStyle/>
          <a:p>
            <a:pPr algn="ctr"/>
            <a:r>
              <a:rPr lang="en-US" dirty="0"/>
              <a:t>Frequently Asked Questions - Continued</a:t>
            </a:r>
          </a:p>
        </p:txBody>
      </p:sp>
      <p:sp>
        <p:nvSpPr>
          <p:cNvPr id="3" name="Content Placeholder 2">
            <a:extLst>
              <a:ext uri="{FF2B5EF4-FFF2-40B4-BE49-F238E27FC236}">
                <a16:creationId xmlns:a16="http://schemas.microsoft.com/office/drawing/2014/main" id="{DE7D87F1-C931-4284-9DA5-358279B5D181}"/>
              </a:ext>
            </a:extLst>
          </p:cNvPr>
          <p:cNvSpPr>
            <a:spLocks noGrp="1"/>
          </p:cNvSpPr>
          <p:nvPr>
            <p:ph idx="1"/>
          </p:nvPr>
        </p:nvSpPr>
        <p:spPr>
          <a:xfrm>
            <a:off x="457200" y="1314450"/>
            <a:ext cx="8229600" cy="4533900"/>
          </a:xfrm>
        </p:spPr>
        <p:txBody>
          <a:bodyPr/>
          <a:lstStyle/>
          <a:p>
            <a:r>
              <a:rPr lang="en-US" sz="2100" b="1" dirty="0"/>
              <a:t>If I was previously enrolled in Omnia and now want to switch back, am I eligible for the financial incentive?</a:t>
            </a:r>
            <a:br>
              <a:rPr lang="en-US" sz="2100" dirty="0"/>
            </a:br>
            <a:r>
              <a:rPr lang="en-US" sz="2100" i="1" dirty="0"/>
              <a:t>No, the financial incentive is only available to individuals that are first-time enrollees in the Omnia Health Plan.</a:t>
            </a:r>
          </a:p>
          <a:p>
            <a:endParaRPr lang="en-US" sz="1200" i="1" dirty="0"/>
          </a:p>
          <a:p>
            <a:r>
              <a:rPr lang="en-US" sz="2100" b="1" dirty="0"/>
              <a:t>What are all the differences between the plans under the negotiated rates vs. the premium share plans?</a:t>
            </a:r>
            <a:br>
              <a:rPr lang="en-US" sz="2100" b="1" dirty="0"/>
            </a:br>
            <a:r>
              <a:rPr lang="en-US" sz="2100" i="1" dirty="0"/>
              <a:t>Horizon has made available plan design charts that can be used to compare all plans.  A link to these charts are available on UHR’s Special Open Enrollment webpage.</a:t>
            </a:r>
          </a:p>
          <a:p>
            <a:pPr marL="0" indent="0">
              <a:buNone/>
            </a:pPr>
            <a:endParaRPr lang="en-US" sz="2100" dirty="0"/>
          </a:p>
        </p:txBody>
      </p:sp>
    </p:spTree>
    <p:extLst>
      <p:ext uri="{BB962C8B-B14F-4D97-AF65-F5344CB8AC3E}">
        <p14:creationId xmlns:p14="http://schemas.microsoft.com/office/powerpoint/2010/main" val="3176751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website&#10;&#10;Description automatically generated">
            <a:extLst>
              <a:ext uri="{FF2B5EF4-FFF2-40B4-BE49-F238E27FC236}">
                <a16:creationId xmlns:a16="http://schemas.microsoft.com/office/drawing/2014/main" id="{A17CE037-C51D-44C8-8956-7B2B9743BB47}"/>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452562" y="1671531"/>
            <a:ext cx="6238875" cy="3271943"/>
          </a:xfrm>
          <a:prstGeom prst="rect">
            <a:avLst/>
          </a:prstGeom>
        </p:spPr>
      </p:pic>
      <p:sp>
        <p:nvSpPr>
          <p:cNvPr id="8" name="TextBox 7">
            <a:extLst>
              <a:ext uri="{FF2B5EF4-FFF2-40B4-BE49-F238E27FC236}">
                <a16:creationId xmlns:a16="http://schemas.microsoft.com/office/drawing/2014/main" id="{67451A96-2E9D-4B8B-9A29-D0250089E817}"/>
              </a:ext>
            </a:extLst>
          </p:cNvPr>
          <p:cNvSpPr txBox="1"/>
          <p:nvPr/>
        </p:nvSpPr>
        <p:spPr>
          <a:xfrm>
            <a:off x="1452562" y="5019767"/>
            <a:ext cx="6238875" cy="230832"/>
          </a:xfrm>
          <a:prstGeom prst="rect">
            <a:avLst/>
          </a:prstGeom>
          <a:noFill/>
        </p:spPr>
        <p:txBody>
          <a:bodyPr wrap="square" rtlCol="0">
            <a:spAutoFit/>
          </a:bodyPr>
          <a:lstStyle/>
          <a:p>
            <a:r>
              <a:rPr lang="en-US" sz="900" dirty="0">
                <a:hlinkClick r:id="rId3" tooltip="https://satisfyingretirement.blogspot.com/2019/10/readers-questions-time-to-ask-few.html"/>
              </a:rPr>
              <a:t>This Photo</a:t>
            </a:r>
            <a:r>
              <a:rPr lang="en-US" sz="900" dirty="0"/>
              <a:t> by Unknown Author is licensed under </a:t>
            </a:r>
            <a:r>
              <a:rPr lang="en-US" sz="900" dirty="0">
                <a:hlinkClick r:id="rId4" tooltip="https://creativecommons.org/licenses/by-nd/3.0/"/>
              </a:rPr>
              <a:t>CC BY-ND</a:t>
            </a:r>
            <a:endParaRPr lang="en-US" sz="900" dirty="0"/>
          </a:p>
        </p:txBody>
      </p:sp>
      <p:sp>
        <p:nvSpPr>
          <p:cNvPr id="9" name="Rectangle 8">
            <a:extLst>
              <a:ext uri="{FF2B5EF4-FFF2-40B4-BE49-F238E27FC236}">
                <a16:creationId xmlns:a16="http://schemas.microsoft.com/office/drawing/2014/main" id="{B8D8F2F6-D7FB-48BE-9E8C-525275B67AF5}"/>
              </a:ext>
            </a:extLst>
          </p:cNvPr>
          <p:cNvSpPr/>
          <p:nvPr/>
        </p:nvSpPr>
        <p:spPr>
          <a:xfrm>
            <a:off x="1190625" y="5019767"/>
            <a:ext cx="3476625" cy="304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62330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737C8-2FE9-4A22-BAA8-E87539FA52FB}"/>
              </a:ext>
            </a:extLst>
          </p:cNvPr>
          <p:cNvSpPr>
            <a:spLocks noGrp="1"/>
          </p:cNvSpPr>
          <p:nvPr>
            <p:ph type="title"/>
          </p:nvPr>
        </p:nvSpPr>
        <p:spPr/>
        <p:txBody>
          <a:bodyPr/>
          <a:lstStyle/>
          <a:p>
            <a:pPr algn="ctr"/>
            <a:r>
              <a:rPr lang="en-US" dirty="0"/>
              <a:t>Special Open Enrollment Website</a:t>
            </a:r>
          </a:p>
        </p:txBody>
      </p:sp>
      <p:sp>
        <p:nvSpPr>
          <p:cNvPr id="3" name="TextBox 2">
            <a:extLst>
              <a:ext uri="{FF2B5EF4-FFF2-40B4-BE49-F238E27FC236}">
                <a16:creationId xmlns:a16="http://schemas.microsoft.com/office/drawing/2014/main" id="{72320D3E-E3EC-4878-A63F-69269E91BB78}"/>
              </a:ext>
            </a:extLst>
          </p:cNvPr>
          <p:cNvSpPr txBox="1"/>
          <p:nvPr/>
        </p:nvSpPr>
        <p:spPr>
          <a:xfrm>
            <a:off x="797859" y="1972235"/>
            <a:ext cx="7799294" cy="2646878"/>
          </a:xfrm>
          <a:prstGeom prst="rect">
            <a:avLst/>
          </a:prstGeom>
          <a:noFill/>
        </p:spPr>
        <p:txBody>
          <a:bodyPr wrap="square" rtlCol="0">
            <a:spAutoFit/>
          </a:bodyPr>
          <a:lstStyle/>
          <a:p>
            <a:r>
              <a:rPr lang="en-US" dirty="0"/>
              <a:t>Rutgers University Human Resources has developed a comprehensive website with additional information and materials for you to use in order to make the right decision for you and your family:</a:t>
            </a:r>
          </a:p>
          <a:p>
            <a:endParaRPr lang="en-US" dirty="0"/>
          </a:p>
          <a:p>
            <a:r>
              <a:rPr lang="en-US" sz="2200" u="sng" dirty="0">
                <a:solidFill>
                  <a:srgbClr val="000000"/>
                </a:solidFill>
                <a:effectLst/>
                <a:latin typeface="+mn-lt"/>
                <a:ea typeface="Calibri" panose="020F0502020204030204" pitchFamily="34" charset="0"/>
                <a:hlinkClick r:id="rId2"/>
              </a:rPr>
              <a:t>https://uhr.rutgers.edu/benefits/special-open-enrollment-2021</a:t>
            </a:r>
            <a:endParaRPr lang="en-US" sz="2200" dirty="0">
              <a:effectLst/>
              <a:latin typeface="+mn-lt"/>
              <a:ea typeface="Calibri" panose="020F0502020204030204" pitchFamily="34" charset="0"/>
            </a:endParaRPr>
          </a:p>
          <a:p>
            <a:endParaRPr lang="en-US" dirty="0"/>
          </a:p>
        </p:txBody>
      </p:sp>
    </p:spTree>
    <p:extLst>
      <p:ext uri="{BB962C8B-B14F-4D97-AF65-F5344CB8AC3E}">
        <p14:creationId xmlns:p14="http://schemas.microsoft.com/office/powerpoint/2010/main" val="514663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D5D914A2-ED8A-4A8A-8C89-362C0C24489E}"/>
              </a:ext>
            </a:extLst>
          </p:cNvPr>
          <p:cNvSpPr>
            <a:spLocks noGrp="1" noChangeArrowheads="1"/>
          </p:cNvSpPr>
          <p:nvPr>
            <p:ph type="title"/>
          </p:nvPr>
        </p:nvSpPr>
        <p:spPr>
          <a:xfrm>
            <a:off x="457200" y="458786"/>
            <a:ext cx="8229600" cy="808038"/>
          </a:xfrm>
        </p:spPr>
        <p:txBody>
          <a:bodyPr/>
          <a:lstStyle/>
          <a:p>
            <a:pPr algn="ctr"/>
            <a:r>
              <a:rPr lang="en-US" altLang="en-US" dirty="0">
                <a:ea typeface="ヒラギノ角ゴ Pro W3"/>
                <a:cs typeface="Geneva"/>
              </a:rPr>
              <a:t>Special Open Enrollment Period</a:t>
            </a:r>
          </a:p>
        </p:txBody>
      </p:sp>
      <p:sp>
        <p:nvSpPr>
          <p:cNvPr id="4099" name="Content Placeholder 2">
            <a:extLst>
              <a:ext uri="{FF2B5EF4-FFF2-40B4-BE49-F238E27FC236}">
                <a16:creationId xmlns:a16="http://schemas.microsoft.com/office/drawing/2014/main" id="{CE02EB21-DF3E-45B3-948D-98C848FFC375}"/>
              </a:ext>
            </a:extLst>
          </p:cNvPr>
          <p:cNvSpPr>
            <a:spLocks noGrp="1" noChangeArrowheads="1"/>
          </p:cNvSpPr>
          <p:nvPr>
            <p:ph idx="1"/>
          </p:nvPr>
        </p:nvSpPr>
        <p:spPr>
          <a:xfrm>
            <a:off x="213675" y="1181099"/>
            <a:ext cx="8625525" cy="5218115"/>
          </a:xfrm>
        </p:spPr>
        <p:txBody>
          <a:bodyPr/>
          <a:lstStyle/>
          <a:p>
            <a:pPr marL="0" indent="0">
              <a:buNone/>
              <a:defRPr/>
            </a:pPr>
            <a:r>
              <a:rPr lang="en-US" altLang="en-US" dirty="0">
                <a:ea typeface="ヒラギノ角ゴ Pro W3"/>
                <a:cs typeface="Geneva"/>
              </a:rPr>
              <a:t>The Special Open Enrollment Period for certain health benefit changes only will run from Monday, May 3, 2021, through Friday, May 14, 2021.</a:t>
            </a:r>
            <a:endParaRPr lang="en-US" altLang="en-US" sz="1100" dirty="0">
              <a:ea typeface="ヒラギノ角ゴ Pro W3"/>
              <a:cs typeface="Geneva"/>
            </a:endParaRPr>
          </a:p>
          <a:p>
            <a:pPr marL="0" indent="0">
              <a:buNone/>
              <a:defRPr/>
            </a:pPr>
            <a:r>
              <a:rPr lang="en-US" altLang="en-US" dirty="0">
                <a:ea typeface="ヒラギノ角ゴ Pro W3"/>
                <a:cs typeface="Geneva"/>
              </a:rPr>
              <a:t>Employees may only change from their current health insurance plan to NJ Direct/NJ Direct 2019 or Omnia.  All other changes must wait until the annual Open Enrollment period in October.</a:t>
            </a:r>
            <a:endParaRPr lang="en-US" altLang="en-US" sz="1100" dirty="0">
              <a:ea typeface="ヒラギノ角ゴ Pro W3"/>
              <a:cs typeface="Geneva"/>
            </a:endParaRPr>
          </a:p>
          <a:p>
            <a:pPr marL="0" indent="0">
              <a:buNone/>
              <a:defRPr/>
            </a:pPr>
            <a:r>
              <a:rPr lang="en-US" altLang="en-US" dirty="0">
                <a:ea typeface="ヒラギノ角ゴ Pro W3"/>
                <a:cs typeface="Geneva"/>
              </a:rPr>
              <a:t>Employees that change to Omnia may be eligible for a special incentive of $1,000, paid by gift card, when they remain in the plan for 1 year.</a:t>
            </a:r>
          </a:p>
          <a:p>
            <a:pPr marL="0" indent="0">
              <a:buNone/>
              <a:defRPr/>
            </a:pPr>
            <a:r>
              <a:rPr lang="en-US" altLang="en-US" dirty="0">
                <a:ea typeface="ヒラギノ角ゴ Pro W3"/>
                <a:cs typeface="Geneva"/>
              </a:rPr>
              <a:t>Changes made during this Special Open Enrollment Period will take effect on July 1, 2021, with the new deduction from the employee’s paycheck starting on July 9, 2021.</a:t>
            </a:r>
            <a:endParaRPr lang="en-US" altLang="en-US" sz="1100" dirty="0">
              <a:ea typeface="ヒラギノ角ゴ Pro W3"/>
              <a:cs typeface="Geneva"/>
            </a:endParaRPr>
          </a:p>
          <a:p>
            <a:pPr marL="0" indent="0">
              <a:buNone/>
              <a:defRPr/>
            </a:pPr>
            <a:r>
              <a:rPr lang="en-US" altLang="en-US" dirty="0">
                <a:ea typeface="ヒラギノ角ゴ Pro W3"/>
                <a:cs typeface="Geneva"/>
              </a:rPr>
              <a:t>If no change is desired, no action needs to be taken by the employee.</a:t>
            </a:r>
          </a:p>
          <a:p>
            <a:pPr marL="0" indent="0">
              <a:buNone/>
              <a:defRPr/>
            </a:pPr>
            <a:endParaRPr lang="en-US" altLang="en-US" dirty="0">
              <a:ea typeface="ヒラギノ角ゴ Pro W3"/>
              <a:cs typeface="Geneva"/>
            </a:endParaRPr>
          </a:p>
          <a:p>
            <a:pPr marL="0" indent="0">
              <a:buNone/>
              <a:defRPr/>
            </a:pPr>
            <a:endParaRPr lang="en-US" altLang="en-US" dirty="0">
              <a:ea typeface="ヒラギノ角ゴ Pro W3"/>
              <a:cs typeface="Genev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D5D914A2-ED8A-4A8A-8C89-362C0C24489E}"/>
              </a:ext>
            </a:extLst>
          </p:cNvPr>
          <p:cNvSpPr>
            <a:spLocks noGrp="1" noChangeArrowheads="1"/>
          </p:cNvSpPr>
          <p:nvPr>
            <p:ph type="title"/>
          </p:nvPr>
        </p:nvSpPr>
        <p:spPr>
          <a:xfrm>
            <a:off x="457200" y="458786"/>
            <a:ext cx="8229600" cy="808038"/>
          </a:xfrm>
        </p:spPr>
        <p:txBody>
          <a:bodyPr/>
          <a:lstStyle/>
          <a:p>
            <a:pPr algn="ctr"/>
            <a:r>
              <a:rPr lang="en-US" altLang="en-US" dirty="0">
                <a:ea typeface="ヒラギノ角ゴ Pro W3"/>
                <a:cs typeface="Geneva"/>
              </a:rPr>
              <a:t>Who is Eligible</a:t>
            </a:r>
          </a:p>
        </p:txBody>
      </p:sp>
      <p:sp>
        <p:nvSpPr>
          <p:cNvPr id="4099" name="Content Placeholder 2">
            <a:extLst>
              <a:ext uri="{FF2B5EF4-FFF2-40B4-BE49-F238E27FC236}">
                <a16:creationId xmlns:a16="http://schemas.microsoft.com/office/drawing/2014/main" id="{CE02EB21-DF3E-45B3-948D-98C848FFC375}"/>
              </a:ext>
            </a:extLst>
          </p:cNvPr>
          <p:cNvSpPr>
            <a:spLocks noGrp="1" noChangeArrowheads="1"/>
          </p:cNvSpPr>
          <p:nvPr>
            <p:ph idx="1"/>
          </p:nvPr>
        </p:nvSpPr>
        <p:spPr>
          <a:xfrm>
            <a:off x="213675" y="1181099"/>
            <a:ext cx="8625525" cy="5218115"/>
          </a:xfrm>
        </p:spPr>
        <p:txBody>
          <a:bodyPr/>
          <a:lstStyle/>
          <a:p>
            <a:pPr marL="0" indent="0">
              <a:buNone/>
              <a:defRPr/>
            </a:pPr>
            <a:r>
              <a:rPr lang="en-US" altLang="en-US" dirty="0">
                <a:ea typeface="ヒラギノ角ゴ Pro W3"/>
                <a:cs typeface="Geneva"/>
              </a:rPr>
              <a:t>Employees in the following bargaining units, who currently have health coverage through the State Health Benefits Program, are eligible to switch to NJ Direct or Omnia under the negotiated rates:</a:t>
            </a:r>
          </a:p>
          <a:p>
            <a:pPr marL="0" indent="0">
              <a:buNone/>
              <a:defRPr/>
            </a:pPr>
            <a:endParaRPr lang="en-US" sz="1000" dirty="0">
              <a:ea typeface="Calibri" panose="020F0502020204030204" pitchFamily="34" charset="0"/>
            </a:endParaRPr>
          </a:p>
          <a:p>
            <a:pPr marL="0" indent="0">
              <a:buNone/>
              <a:defRPr/>
            </a:pPr>
            <a:endParaRPr lang="en-US" altLang="en-US" dirty="0">
              <a:ea typeface="ヒラギノ角ゴ Pro W3"/>
              <a:cs typeface="Geneva"/>
            </a:endParaRPr>
          </a:p>
          <a:p>
            <a:pPr marL="0" indent="0">
              <a:buNone/>
              <a:defRPr/>
            </a:pPr>
            <a:endParaRPr lang="en-US" altLang="en-US" dirty="0">
              <a:ea typeface="ヒラギノ角ゴ Pro W3"/>
              <a:cs typeface="Geneva"/>
            </a:endParaRPr>
          </a:p>
        </p:txBody>
      </p:sp>
      <p:graphicFrame>
        <p:nvGraphicFramePr>
          <p:cNvPr id="2" name="Table 2">
            <a:extLst>
              <a:ext uri="{FF2B5EF4-FFF2-40B4-BE49-F238E27FC236}">
                <a16:creationId xmlns:a16="http://schemas.microsoft.com/office/drawing/2014/main" id="{D6ED380D-2C5D-4382-9A81-3E5A92055919}"/>
              </a:ext>
            </a:extLst>
          </p:cNvPr>
          <p:cNvGraphicFramePr>
            <a:graphicFrameLocks noGrp="1"/>
          </p:cNvGraphicFramePr>
          <p:nvPr>
            <p:extLst>
              <p:ext uri="{D42A27DB-BD31-4B8C-83A1-F6EECF244321}">
                <p14:modId xmlns:p14="http://schemas.microsoft.com/office/powerpoint/2010/main" val="2174104252"/>
              </p:ext>
            </p:extLst>
          </p:nvPr>
        </p:nvGraphicFramePr>
        <p:xfrm>
          <a:off x="304800" y="2305682"/>
          <a:ext cx="7991475" cy="2834640"/>
        </p:xfrm>
        <a:graphic>
          <a:graphicData uri="http://schemas.openxmlformats.org/drawingml/2006/table">
            <a:tbl>
              <a:tblPr firstRow="1" bandRow="1">
                <a:tableStyleId>{F5AB1C69-6EDB-4FF4-983F-18BD219EF322}</a:tableStyleId>
              </a:tblPr>
              <a:tblGrid>
                <a:gridCol w="3876675">
                  <a:extLst>
                    <a:ext uri="{9D8B030D-6E8A-4147-A177-3AD203B41FA5}">
                      <a16:colId xmlns:a16="http://schemas.microsoft.com/office/drawing/2014/main" val="907493551"/>
                    </a:ext>
                  </a:extLst>
                </a:gridCol>
                <a:gridCol w="4114800">
                  <a:extLst>
                    <a:ext uri="{9D8B030D-6E8A-4147-A177-3AD203B41FA5}">
                      <a16:colId xmlns:a16="http://schemas.microsoft.com/office/drawing/2014/main" val="3286093936"/>
                    </a:ext>
                  </a:extLst>
                </a:gridCol>
              </a:tblGrid>
              <a:tr h="3005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1"/>
                          </a:solidFill>
                          <a:effectLst/>
                        </a:rPr>
                        <a:t>AAUP-AFT (FT Fac/Grad Unit)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1"/>
                          </a:solidFill>
                          <a:effectLst/>
                        </a:rPr>
                        <a:t>AAUP-AFT – Post Doc Unit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1"/>
                          </a:solidFill>
                          <a:effectLst/>
                        </a:rPr>
                        <a:t>AFSCME Local 888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1"/>
                          </a:solidFill>
                          <a:effectLst/>
                        </a:rPr>
                        <a:t>CWA Local 1031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1"/>
                          </a:solidFill>
                          <a:effectLst/>
                        </a:rPr>
                        <a:t>CIR/SEIU</a:t>
                      </a:r>
                    </a:p>
                    <a:p>
                      <a:r>
                        <a:rPr lang="en-US" sz="2000" b="0" dirty="0">
                          <a:solidFill>
                            <a:schemeClr val="tx1"/>
                          </a:solidFill>
                          <a:effectLst/>
                        </a:rPr>
                        <a:t>HPAE-AFT Local 5089</a:t>
                      </a:r>
                    </a:p>
                    <a:p>
                      <a:r>
                        <a:rPr lang="en-US" sz="2000" b="0" dirty="0">
                          <a:solidFill>
                            <a:schemeClr val="tx1"/>
                          </a:solidFill>
                          <a:effectLst/>
                        </a:rPr>
                        <a:t>IUOE Local 68-68A</a:t>
                      </a:r>
                    </a:p>
                    <a:p>
                      <a:r>
                        <a:rPr lang="en-US" sz="2000" b="0" dirty="0">
                          <a:solidFill>
                            <a:schemeClr val="tx1"/>
                          </a:solidFill>
                          <a:effectLst/>
                        </a:rPr>
                        <a:t>OPEIU Local 153</a:t>
                      </a:r>
                    </a:p>
                    <a:p>
                      <a:r>
                        <a:rPr lang="en-US" sz="2000" b="0" dirty="0">
                          <a:solidFill>
                            <a:schemeClr val="tx1"/>
                          </a:solidFill>
                          <a:effectLst/>
                        </a:rPr>
                        <a:t>IAFF </a:t>
                      </a:r>
                      <a:endParaRPr lang="en-US" sz="2000" b="0" dirty="0">
                        <a:solidFill>
                          <a:schemeClr val="tx1"/>
                        </a:solidFill>
                        <a:latin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1"/>
                          </a:solidFill>
                          <a:effectLst/>
                        </a:rPr>
                        <a:t>AAUP-AFT EOF Unit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1"/>
                          </a:solidFill>
                          <a:effectLst/>
                        </a:rPr>
                        <a:t>AAUP-BHSNJ</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1"/>
                          </a:solidFill>
                          <a:effectLst/>
                        </a:rPr>
                        <a:t>AFSCME Local 1761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1"/>
                          </a:solidFill>
                          <a:effectLst/>
                        </a:rPr>
                        <a:t>CWA Local 1040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1"/>
                          </a:solidFill>
                          <a:effectLst/>
                        </a:rPr>
                        <a:t>Doctors Council/SEIU</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1"/>
                          </a:solidFill>
                          <a:effectLst/>
                        </a:rPr>
                        <a:t>HPAE-AFT Local 5094</a:t>
                      </a:r>
                      <a:endParaRPr lang="en-US" sz="2000" b="0" dirty="0">
                        <a:solidFill>
                          <a:schemeClr val="tx1"/>
                        </a:solidFill>
                      </a:endParaRPr>
                    </a:p>
                    <a:p>
                      <a:r>
                        <a:rPr lang="en-US" sz="2000" b="0" dirty="0">
                          <a:solidFill>
                            <a:schemeClr val="tx1"/>
                          </a:solidFill>
                          <a:effectLst/>
                        </a:rPr>
                        <a:t>NJEA-Rutgers</a:t>
                      </a:r>
                    </a:p>
                    <a:p>
                      <a:r>
                        <a:rPr lang="en-US" sz="2000" b="0" dirty="0">
                          <a:solidFill>
                            <a:schemeClr val="tx1"/>
                          </a:solidFill>
                          <a:effectLst/>
                        </a:rPr>
                        <a:t>URA-AFT Local 1766</a:t>
                      </a:r>
                    </a:p>
                    <a:p>
                      <a:r>
                        <a:rPr lang="en-US" sz="2000" b="0" dirty="0">
                          <a:solidFill>
                            <a:schemeClr val="tx1"/>
                          </a:solidFill>
                        </a:rPr>
                        <a:t>PTLFC – AAUP-AFT</a:t>
                      </a:r>
                    </a:p>
                  </a:txBody>
                  <a:tcPr/>
                </a:tc>
                <a:extLst>
                  <a:ext uri="{0D108BD9-81ED-4DB2-BD59-A6C34878D82A}">
                    <a16:rowId xmlns:a16="http://schemas.microsoft.com/office/drawing/2014/main" val="2564306774"/>
                  </a:ext>
                </a:extLst>
              </a:tr>
            </a:tbl>
          </a:graphicData>
        </a:graphic>
      </p:graphicFrame>
      <p:sp>
        <p:nvSpPr>
          <p:cNvPr id="3" name="TextBox 2">
            <a:extLst>
              <a:ext uri="{FF2B5EF4-FFF2-40B4-BE49-F238E27FC236}">
                <a16:creationId xmlns:a16="http://schemas.microsoft.com/office/drawing/2014/main" id="{EB9CFFCB-7B34-492B-86BC-60DCDDEF89B0}"/>
              </a:ext>
            </a:extLst>
          </p:cNvPr>
          <p:cNvSpPr txBox="1"/>
          <p:nvPr/>
        </p:nvSpPr>
        <p:spPr>
          <a:xfrm>
            <a:off x="304800" y="5140322"/>
            <a:ext cx="8124825" cy="769441"/>
          </a:xfrm>
          <a:prstGeom prst="rect">
            <a:avLst/>
          </a:prstGeom>
          <a:noFill/>
        </p:spPr>
        <p:txBody>
          <a:bodyPr wrap="square" rtlCol="0">
            <a:spAutoFit/>
          </a:bodyPr>
          <a:lstStyle/>
          <a:p>
            <a:r>
              <a:rPr lang="en-US" sz="2200" dirty="0"/>
              <a:t>In addition, all nonaligned employees currently in a health plan are eligible to switch to NJ Direct or Omnia.</a:t>
            </a:r>
          </a:p>
        </p:txBody>
      </p:sp>
    </p:spTree>
    <p:extLst>
      <p:ext uri="{BB962C8B-B14F-4D97-AF65-F5344CB8AC3E}">
        <p14:creationId xmlns:p14="http://schemas.microsoft.com/office/powerpoint/2010/main" val="3067589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D5D914A2-ED8A-4A8A-8C89-362C0C24489E}"/>
              </a:ext>
            </a:extLst>
          </p:cNvPr>
          <p:cNvSpPr>
            <a:spLocks noGrp="1" noChangeArrowheads="1"/>
          </p:cNvSpPr>
          <p:nvPr>
            <p:ph type="title"/>
          </p:nvPr>
        </p:nvSpPr>
        <p:spPr/>
        <p:txBody>
          <a:bodyPr/>
          <a:lstStyle/>
          <a:p>
            <a:pPr algn="ctr"/>
            <a:r>
              <a:rPr lang="en-US" altLang="en-US" dirty="0">
                <a:ea typeface="ヒラギノ角ゴ Pro W3"/>
                <a:cs typeface="Geneva"/>
              </a:rPr>
              <a:t>Summary of New Offering</a:t>
            </a:r>
          </a:p>
        </p:txBody>
      </p:sp>
      <p:sp>
        <p:nvSpPr>
          <p:cNvPr id="4099" name="Content Placeholder 2">
            <a:extLst>
              <a:ext uri="{FF2B5EF4-FFF2-40B4-BE49-F238E27FC236}">
                <a16:creationId xmlns:a16="http://schemas.microsoft.com/office/drawing/2014/main" id="{CE02EB21-DF3E-45B3-948D-98C848FFC375}"/>
              </a:ext>
            </a:extLst>
          </p:cNvPr>
          <p:cNvSpPr>
            <a:spLocks noGrp="1" noChangeArrowheads="1"/>
          </p:cNvSpPr>
          <p:nvPr>
            <p:ph idx="1"/>
          </p:nvPr>
        </p:nvSpPr>
        <p:spPr>
          <a:xfrm>
            <a:off x="213675" y="1317812"/>
            <a:ext cx="8625525" cy="4533900"/>
          </a:xfrm>
        </p:spPr>
        <p:txBody>
          <a:bodyPr/>
          <a:lstStyle/>
          <a:p>
            <a:pPr marL="0" indent="0">
              <a:buNone/>
              <a:defRPr/>
            </a:pPr>
            <a:r>
              <a:rPr lang="en-US" altLang="en-US" dirty="0">
                <a:ea typeface="ヒラギノ角ゴ Pro W3"/>
                <a:cs typeface="Geneva"/>
              </a:rPr>
              <a:t>Rutgers University, along with the Coalition of Rutgers Unions (CRU), have worked with the New Jersey Division of Pensions and Benefits (NJDPB) to provide a new rate structure for employee premium share for certain health insurance plans.  Under the new rate structure, employees who select the designated plans will pay a percentage of their salary for coverage, as opposed to a percentage of the premium.</a:t>
            </a:r>
          </a:p>
          <a:p>
            <a:pPr marL="0" indent="0">
              <a:buNone/>
              <a:defRPr/>
            </a:pPr>
            <a:endParaRPr lang="en-US" altLang="en-US" sz="1000" dirty="0">
              <a:ea typeface="ヒラギノ角ゴ Pro W3"/>
              <a:cs typeface="Geneva"/>
            </a:endParaRPr>
          </a:p>
          <a:p>
            <a:pPr marL="0" indent="0">
              <a:buNone/>
              <a:defRPr/>
            </a:pPr>
            <a:r>
              <a:rPr lang="en-US" altLang="en-US" dirty="0">
                <a:ea typeface="ヒラギノ角ゴ Pro W3"/>
                <a:cs typeface="Geneva"/>
              </a:rPr>
              <a:t>Depending on what plan the employee currently has, this could result in a lower payroll deduction and greater take home pay.  The two plans that are being offered at this new rate structure are the NJ Direct/NJ Direct 2019 plan, as well as the Omnia Tiered Network plan.  Both plans are in the Horizon Blue Network, like all the other plans.</a:t>
            </a:r>
          </a:p>
        </p:txBody>
      </p:sp>
    </p:spTree>
    <p:extLst>
      <p:ext uri="{BB962C8B-B14F-4D97-AF65-F5344CB8AC3E}">
        <p14:creationId xmlns:p14="http://schemas.microsoft.com/office/powerpoint/2010/main" val="512885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D5D914A2-ED8A-4A8A-8C89-362C0C24489E}"/>
              </a:ext>
            </a:extLst>
          </p:cNvPr>
          <p:cNvSpPr>
            <a:spLocks noGrp="1" noChangeArrowheads="1"/>
          </p:cNvSpPr>
          <p:nvPr>
            <p:ph type="title"/>
          </p:nvPr>
        </p:nvSpPr>
        <p:spPr/>
        <p:txBody>
          <a:bodyPr/>
          <a:lstStyle/>
          <a:p>
            <a:pPr algn="ctr"/>
            <a:r>
              <a:rPr lang="en-US" altLang="en-US" dirty="0">
                <a:ea typeface="ヒラギノ角ゴ Pro W3"/>
                <a:cs typeface="Geneva"/>
              </a:rPr>
              <a:t>Summary of New Offering…Continued</a:t>
            </a:r>
          </a:p>
        </p:txBody>
      </p:sp>
      <p:sp>
        <p:nvSpPr>
          <p:cNvPr id="4099" name="Content Placeholder 2">
            <a:extLst>
              <a:ext uri="{FF2B5EF4-FFF2-40B4-BE49-F238E27FC236}">
                <a16:creationId xmlns:a16="http://schemas.microsoft.com/office/drawing/2014/main" id="{CE02EB21-DF3E-45B3-948D-98C848FFC375}"/>
              </a:ext>
            </a:extLst>
          </p:cNvPr>
          <p:cNvSpPr>
            <a:spLocks noGrp="1" noChangeArrowheads="1"/>
          </p:cNvSpPr>
          <p:nvPr>
            <p:ph idx="1"/>
          </p:nvPr>
        </p:nvSpPr>
        <p:spPr>
          <a:xfrm>
            <a:off x="207390" y="1524000"/>
            <a:ext cx="8625525" cy="4533900"/>
          </a:xfrm>
        </p:spPr>
        <p:txBody>
          <a:bodyPr/>
          <a:lstStyle/>
          <a:p>
            <a:pPr marL="0" indent="0">
              <a:buNone/>
              <a:defRPr/>
            </a:pPr>
            <a:r>
              <a:rPr lang="en-US" altLang="en-US" dirty="0">
                <a:ea typeface="ヒラギノ角ゴ Pro W3"/>
                <a:cs typeface="Geneva"/>
              </a:rPr>
              <a:t>It is very important that each employee do their due diligence when determining whether to switch to one of the plans under the new rate structure.  Employees should consult with their care providers before making any changes to their health coverage.</a:t>
            </a:r>
          </a:p>
          <a:p>
            <a:pPr marL="0" indent="0">
              <a:buNone/>
              <a:defRPr/>
            </a:pPr>
            <a:endParaRPr lang="en-US" altLang="en-US" dirty="0">
              <a:ea typeface="ヒラギノ角ゴ Pro W3"/>
              <a:cs typeface="Geneva"/>
            </a:endParaRPr>
          </a:p>
          <a:p>
            <a:pPr marL="0" indent="0">
              <a:buNone/>
              <a:defRPr/>
            </a:pPr>
            <a:r>
              <a:rPr lang="en-US" altLang="en-US" dirty="0">
                <a:ea typeface="ヒラギノ角ゴ Pro W3"/>
                <a:cs typeface="Geneva"/>
              </a:rPr>
              <a:t>We have arranged with the NJDPB that employees will be able to maintain their current coverage if desired, with any of the plans currently offered under the State Health Benefits Program (SHBP).</a:t>
            </a:r>
          </a:p>
          <a:p>
            <a:pPr marL="0" indent="0">
              <a:buNone/>
              <a:defRPr/>
            </a:pPr>
            <a:endParaRPr lang="en-US" altLang="en-US" dirty="0">
              <a:ea typeface="ヒラギノ角ゴ Pro W3"/>
              <a:cs typeface="Geneva"/>
            </a:endParaRPr>
          </a:p>
        </p:txBody>
      </p:sp>
      <p:pic>
        <p:nvPicPr>
          <p:cNvPr id="3" name="Picture 2" descr="A picture containing text, sky, outdoor, sign&#10;&#10;Description automatically generated">
            <a:extLst>
              <a:ext uri="{FF2B5EF4-FFF2-40B4-BE49-F238E27FC236}">
                <a16:creationId xmlns:a16="http://schemas.microsoft.com/office/drawing/2014/main" id="{876EB708-CE1D-405F-BB36-29AD2F7EAD64}"/>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139322" y="4489706"/>
            <a:ext cx="2724150" cy="1816100"/>
          </a:xfrm>
          <a:prstGeom prst="rect">
            <a:avLst/>
          </a:prstGeom>
        </p:spPr>
      </p:pic>
      <p:sp>
        <p:nvSpPr>
          <p:cNvPr id="4" name="TextBox 3">
            <a:extLst>
              <a:ext uri="{FF2B5EF4-FFF2-40B4-BE49-F238E27FC236}">
                <a16:creationId xmlns:a16="http://schemas.microsoft.com/office/drawing/2014/main" id="{4D26AF5C-9C1E-4255-AD78-00EA5A1F7184}"/>
              </a:ext>
            </a:extLst>
          </p:cNvPr>
          <p:cNvSpPr txBox="1"/>
          <p:nvPr/>
        </p:nvSpPr>
        <p:spPr>
          <a:xfrm>
            <a:off x="3139322" y="6488668"/>
            <a:ext cx="2724150" cy="369332"/>
          </a:xfrm>
          <a:prstGeom prst="rect">
            <a:avLst/>
          </a:prstGeom>
          <a:noFill/>
        </p:spPr>
        <p:txBody>
          <a:bodyPr wrap="square" rtlCol="0">
            <a:spAutoFit/>
          </a:bodyPr>
          <a:lstStyle/>
          <a:p>
            <a:r>
              <a:rPr lang="en-US" sz="900" dirty="0">
                <a:hlinkClick r:id="rId3" tooltip="http://www.ufcw400.org/2018/11/30/deadline-extended-kroger-open-enrollment-for-2019-health-welfare-benefits/"/>
              </a:rPr>
              <a:t>This Photo</a:t>
            </a:r>
            <a:r>
              <a:rPr lang="en-US" sz="900" dirty="0"/>
              <a:t> by Unknown Author is licensed under </a:t>
            </a:r>
            <a:r>
              <a:rPr lang="en-US" sz="900" dirty="0">
                <a:hlinkClick r:id="rId4" tooltip="https://creativecommons.org/licenses/by-sa/3.0/"/>
              </a:rPr>
              <a:t>CC BY-SA</a:t>
            </a:r>
            <a:endParaRPr lang="en-US" sz="900" dirty="0"/>
          </a:p>
        </p:txBody>
      </p:sp>
      <p:sp>
        <p:nvSpPr>
          <p:cNvPr id="6" name="Rectangle 5">
            <a:extLst>
              <a:ext uri="{FF2B5EF4-FFF2-40B4-BE49-F238E27FC236}">
                <a16:creationId xmlns:a16="http://schemas.microsoft.com/office/drawing/2014/main" id="{741C31DB-31AB-480F-838F-BD70CB434886}"/>
              </a:ext>
            </a:extLst>
          </p:cNvPr>
          <p:cNvSpPr/>
          <p:nvPr/>
        </p:nvSpPr>
        <p:spPr>
          <a:xfrm>
            <a:off x="3139322" y="6488668"/>
            <a:ext cx="2724150" cy="3693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05467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D1FEF-755F-47F6-B246-0B0CEEA14C23}"/>
              </a:ext>
            </a:extLst>
          </p:cNvPr>
          <p:cNvSpPr>
            <a:spLocks noGrp="1"/>
          </p:cNvSpPr>
          <p:nvPr>
            <p:ph type="title"/>
          </p:nvPr>
        </p:nvSpPr>
        <p:spPr/>
        <p:txBody>
          <a:bodyPr/>
          <a:lstStyle/>
          <a:p>
            <a:pPr algn="ctr"/>
            <a:r>
              <a:rPr lang="en-US" dirty="0"/>
              <a:t>Omnia Health Plan – Special Incentive</a:t>
            </a:r>
          </a:p>
        </p:txBody>
      </p:sp>
      <p:sp>
        <p:nvSpPr>
          <p:cNvPr id="3" name="Content Placeholder 2">
            <a:extLst>
              <a:ext uri="{FF2B5EF4-FFF2-40B4-BE49-F238E27FC236}">
                <a16:creationId xmlns:a16="http://schemas.microsoft.com/office/drawing/2014/main" id="{403E411A-2003-451B-81D0-A7A7D4AF3DCE}"/>
              </a:ext>
            </a:extLst>
          </p:cNvPr>
          <p:cNvSpPr>
            <a:spLocks noGrp="1"/>
          </p:cNvSpPr>
          <p:nvPr>
            <p:ph idx="1"/>
          </p:nvPr>
        </p:nvSpPr>
        <p:spPr/>
        <p:txBody>
          <a:bodyPr/>
          <a:lstStyle/>
          <a:p>
            <a:pPr marL="0" indent="0">
              <a:buNone/>
            </a:pPr>
            <a:r>
              <a:rPr lang="en-US" dirty="0"/>
              <a:t>The Omnia Health Plan is a Tiered Network plan which offers lower member cost sharing and copays for an office visit when utilizing Tier 1 providers.  Tiered Network plan members also have the flexibility to see Tier 2 providers, but with slightly higher cost sharing and copays.</a:t>
            </a:r>
          </a:p>
          <a:p>
            <a:pPr marL="0" indent="0">
              <a:buNone/>
            </a:pPr>
            <a:endParaRPr lang="en-US" sz="1800" dirty="0"/>
          </a:p>
          <a:p>
            <a:pPr marL="0" indent="0">
              <a:buNone/>
            </a:pPr>
            <a:r>
              <a:rPr lang="en-US" dirty="0"/>
              <a:t>Members who switch to the Omnia Health Plan will receive a financial incentive of $1,000, paid by gift card, issued at the end of the tax year, once an individual remains in the plan for at least one year.</a:t>
            </a:r>
          </a:p>
          <a:p>
            <a:pPr marL="0" indent="0">
              <a:buNone/>
            </a:pPr>
            <a:endParaRPr lang="en-US" sz="1800" dirty="0"/>
          </a:p>
          <a:p>
            <a:pPr marL="0" indent="0">
              <a:buNone/>
            </a:pPr>
            <a:r>
              <a:rPr lang="en-US" dirty="0"/>
              <a:t>Members who switch out of the Omnia Health Plan before one year will forfeit their incentive.</a:t>
            </a:r>
          </a:p>
        </p:txBody>
      </p:sp>
    </p:spTree>
    <p:extLst>
      <p:ext uri="{BB962C8B-B14F-4D97-AF65-F5344CB8AC3E}">
        <p14:creationId xmlns:p14="http://schemas.microsoft.com/office/powerpoint/2010/main" val="3733878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0012CD51-DC57-42E3-A697-4EA5BD0B4C21}"/>
              </a:ext>
            </a:extLst>
          </p:cNvPr>
          <p:cNvSpPr>
            <a:spLocks noGrp="1" noChangeArrowheads="1"/>
          </p:cNvSpPr>
          <p:nvPr>
            <p:ph type="title"/>
          </p:nvPr>
        </p:nvSpPr>
        <p:spPr>
          <a:xfrm>
            <a:off x="457200" y="984479"/>
            <a:ext cx="8229600" cy="808038"/>
          </a:xfrm>
        </p:spPr>
        <p:txBody>
          <a:bodyPr/>
          <a:lstStyle/>
          <a:p>
            <a:pPr algn="ctr"/>
            <a:r>
              <a:rPr lang="en-US" altLang="en-US" dirty="0">
                <a:ea typeface="ヒラギノ角ゴ Pro W3"/>
                <a:cs typeface="Geneva"/>
              </a:rPr>
              <a:t>Quick Comparison of Plans</a:t>
            </a:r>
            <a:br>
              <a:rPr lang="en-US" altLang="en-US" dirty="0">
                <a:ea typeface="ヒラギノ角ゴ Pro W3"/>
                <a:cs typeface="Geneva"/>
              </a:rPr>
            </a:br>
            <a:r>
              <a:rPr lang="en-US" altLang="en-US" dirty="0">
                <a:ea typeface="ヒラギノ角ゴ Pro W3"/>
                <a:cs typeface="Geneva"/>
              </a:rPr>
              <a:t>Some of the Coverage Differences</a:t>
            </a:r>
          </a:p>
        </p:txBody>
      </p:sp>
      <p:graphicFrame>
        <p:nvGraphicFramePr>
          <p:cNvPr id="2" name="Table 2">
            <a:extLst>
              <a:ext uri="{FF2B5EF4-FFF2-40B4-BE49-F238E27FC236}">
                <a16:creationId xmlns:a16="http://schemas.microsoft.com/office/drawing/2014/main" id="{E481ED0D-B681-4592-AB16-872D16655CC6}"/>
              </a:ext>
            </a:extLst>
          </p:cNvPr>
          <p:cNvGraphicFramePr>
            <a:graphicFrameLocks noGrp="1"/>
          </p:cNvGraphicFramePr>
          <p:nvPr>
            <p:ph idx="1"/>
            <p:extLst>
              <p:ext uri="{D42A27DB-BD31-4B8C-83A1-F6EECF244321}">
                <p14:modId xmlns:p14="http://schemas.microsoft.com/office/powerpoint/2010/main" val="2181743518"/>
              </p:ext>
            </p:extLst>
          </p:nvPr>
        </p:nvGraphicFramePr>
        <p:xfrm>
          <a:off x="457200" y="2035823"/>
          <a:ext cx="8229600" cy="1752600"/>
        </p:xfrm>
        <a:graphic>
          <a:graphicData uri="http://schemas.openxmlformats.org/drawingml/2006/table">
            <a:tbl>
              <a:tblPr firstRow="1" bandRow="1">
                <a:tableStyleId>{5C22544A-7EE6-4342-B048-85BDC9FD1C3A}</a:tableStyleId>
              </a:tblPr>
              <a:tblGrid>
                <a:gridCol w="1514475">
                  <a:extLst>
                    <a:ext uri="{9D8B030D-6E8A-4147-A177-3AD203B41FA5}">
                      <a16:colId xmlns:a16="http://schemas.microsoft.com/office/drawing/2014/main" val="2117719402"/>
                    </a:ext>
                  </a:extLst>
                </a:gridCol>
                <a:gridCol w="1133475">
                  <a:extLst>
                    <a:ext uri="{9D8B030D-6E8A-4147-A177-3AD203B41FA5}">
                      <a16:colId xmlns:a16="http://schemas.microsoft.com/office/drawing/2014/main" val="928386377"/>
                    </a:ext>
                  </a:extLst>
                </a:gridCol>
                <a:gridCol w="2143125">
                  <a:extLst>
                    <a:ext uri="{9D8B030D-6E8A-4147-A177-3AD203B41FA5}">
                      <a16:colId xmlns:a16="http://schemas.microsoft.com/office/drawing/2014/main" val="2262820973"/>
                    </a:ext>
                  </a:extLst>
                </a:gridCol>
                <a:gridCol w="1857375">
                  <a:extLst>
                    <a:ext uri="{9D8B030D-6E8A-4147-A177-3AD203B41FA5}">
                      <a16:colId xmlns:a16="http://schemas.microsoft.com/office/drawing/2014/main" val="3725332503"/>
                    </a:ext>
                  </a:extLst>
                </a:gridCol>
                <a:gridCol w="1581150">
                  <a:extLst>
                    <a:ext uri="{9D8B030D-6E8A-4147-A177-3AD203B41FA5}">
                      <a16:colId xmlns:a16="http://schemas.microsoft.com/office/drawing/2014/main" val="2851789038"/>
                    </a:ext>
                  </a:extLst>
                </a:gridCol>
              </a:tblGrid>
              <a:tr h="370840">
                <a:tc>
                  <a:txBody>
                    <a:bodyPr/>
                    <a:lstStyle/>
                    <a:p>
                      <a:r>
                        <a:rPr lang="en-US" dirty="0"/>
                        <a:t>Plan</a:t>
                      </a:r>
                    </a:p>
                  </a:txBody>
                  <a:tcPr/>
                </a:tc>
                <a:tc>
                  <a:txBody>
                    <a:bodyPr/>
                    <a:lstStyle/>
                    <a:p>
                      <a:r>
                        <a:rPr lang="en-US" dirty="0"/>
                        <a:t>Co-Pays</a:t>
                      </a:r>
                    </a:p>
                  </a:txBody>
                  <a:tcPr/>
                </a:tc>
                <a:tc>
                  <a:txBody>
                    <a:bodyPr/>
                    <a:lstStyle/>
                    <a:p>
                      <a:r>
                        <a:rPr lang="en-US" dirty="0"/>
                        <a:t>Emergency Room</a:t>
                      </a:r>
                      <a:br>
                        <a:rPr lang="en-US" dirty="0"/>
                      </a:br>
                      <a:r>
                        <a:rPr lang="en-US" dirty="0"/>
                        <a:t>Co-Pay</a:t>
                      </a:r>
                    </a:p>
                  </a:txBody>
                  <a:tcPr/>
                </a:tc>
                <a:tc>
                  <a:txBody>
                    <a:bodyPr/>
                    <a:lstStyle/>
                    <a:p>
                      <a:r>
                        <a:rPr lang="en-US" dirty="0"/>
                        <a:t>Out of Network</a:t>
                      </a:r>
                      <a:br>
                        <a:rPr lang="en-US" dirty="0"/>
                      </a:br>
                      <a:r>
                        <a:rPr lang="en-US" dirty="0"/>
                        <a:t>Deductible</a:t>
                      </a:r>
                    </a:p>
                  </a:txBody>
                  <a:tcPr/>
                </a:tc>
                <a:tc>
                  <a:txBody>
                    <a:bodyPr/>
                    <a:lstStyle/>
                    <a:p>
                      <a:r>
                        <a:rPr lang="en-US" dirty="0"/>
                        <a:t>Rx Co-Pays</a:t>
                      </a:r>
                    </a:p>
                  </a:txBody>
                  <a:tcPr/>
                </a:tc>
                <a:extLst>
                  <a:ext uri="{0D108BD9-81ED-4DB2-BD59-A6C34878D82A}">
                    <a16:rowId xmlns:a16="http://schemas.microsoft.com/office/drawing/2014/main" val="120619967"/>
                  </a:ext>
                </a:extLst>
              </a:tr>
              <a:tr h="370840">
                <a:tc>
                  <a:txBody>
                    <a:bodyPr/>
                    <a:lstStyle/>
                    <a:p>
                      <a:r>
                        <a:rPr lang="en-US" dirty="0"/>
                        <a:t>NJ Direct 15</a:t>
                      </a:r>
                    </a:p>
                  </a:txBody>
                  <a:tcPr/>
                </a:tc>
                <a:tc>
                  <a:txBody>
                    <a:bodyPr/>
                    <a:lstStyle/>
                    <a:p>
                      <a:r>
                        <a:rPr lang="en-US" dirty="0"/>
                        <a:t>$15</a:t>
                      </a:r>
                    </a:p>
                  </a:txBody>
                  <a:tcPr/>
                </a:tc>
                <a:tc>
                  <a:txBody>
                    <a:bodyPr/>
                    <a:lstStyle/>
                    <a:p>
                      <a:r>
                        <a:rPr lang="en-US" dirty="0"/>
                        <a:t>$100</a:t>
                      </a:r>
                    </a:p>
                  </a:txBody>
                  <a:tcPr/>
                </a:tc>
                <a:tc>
                  <a:txBody>
                    <a:bodyPr/>
                    <a:lstStyle/>
                    <a:p>
                      <a:r>
                        <a:rPr lang="en-US" dirty="0"/>
                        <a:t>$100/$250</a:t>
                      </a:r>
                    </a:p>
                  </a:txBody>
                  <a:tcPr/>
                </a:tc>
                <a:tc>
                  <a:txBody>
                    <a:bodyPr/>
                    <a:lstStyle/>
                    <a:p>
                      <a:r>
                        <a:rPr lang="en-US" dirty="0"/>
                        <a:t>$3/$10</a:t>
                      </a:r>
                    </a:p>
                  </a:txBody>
                  <a:tcPr/>
                </a:tc>
                <a:extLst>
                  <a:ext uri="{0D108BD9-81ED-4DB2-BD59-A6C34878D82A}">
                    <a16:rowId xmlns:a16="http://schemas.microsoft.com/office/drawing/2014/main" val="2715719096"/>
                  </a:ext>
                </a:extLst>
              </a:tr>
              <a:tr h="370840">
                <a:tc>
                  <a:txBody>
                    <a:bodyPr/>
                    <a:lstStyle/>
                    <a:p>
                      <a:r>
                        <a:rPr lang="en-US" dirty="0"/>
                        <a:t>NJ Direct</a:t>
                      </a:r>
                    </a:p>
                  </a:txBody>
                  <a:tcPr/>
                </a:tc>
                <a:tc>
                  <a:txBody>
                    <a:bodyPr/>
                    <a:lstStyle/>
                    <a:p>
                      <a:r>
                        <a:rPr lang="en-US" dirty="0"/>
                        <a:t>$15</a:t>
                      </a:r>
                    </a:p>
                  </a:txBody>
                  <a:tcPr/>
                </a:tc>
                <a:tc>
                  <a:txBody>
                    <a:bodyPr/>
                    <a:lstStyle/>
                    <a:p>
                      <a:r>
                        <a:rPr lang="en-US" dirty="0"/>
                        <a:t>$150</a:t>
                      </a:r>
                    </a:p>
                  </a:txBody>
                  <a:tcPr/>
                </a:tc>
                <a:tc>
                  <a:txBody>
                    <a:bodyPr/>
                    <a:lstStyle/>
                    <a:p>
                      <a:r>
                        <a:rPr lang="en-US" dirty="0"/>
                        <a:t>$400/$2,000</a:t>
                      </a:r>
                    </a:p>
                  </a:txBody>
                  <a:tcPr/>
                </a:tc>
                <a:tc>
                  <a:txBody>
                    <a:bodyPr/>
                    <a:lstStyle/>
                    <a:p>
                      <a:r>
                        <a:rPr lang="en-US" dirty="0"/>
                        <a:t>$7/$16</a:t>
                      </a:r>
                    </a:p>
                  </a:txBody>
                  <a:tcPr/>
                </a:tc>
                <a:extLst>
                  <a:ext uri="{0D108BD9-81ED-4DB2-BD59-A6C34878D82A}">
                    <a16:rowId xmlns:a16="http://schemas.microsoft.com/office/drawing/2014/main" val="3961808697"/>
                  </a:ext>
                </a:extLst>
              </a:tr>
              <a:tr h="370840">
                <a:tc>
                  <a:txBody>
                    <a:bodyPr/>
                    <a:lstStyle/>
                    <a:p>
                      <a:r>
                        <a:rPr lang="en-US" dirty="0"/>
                        <a:t>Omnia</a:t>
                      </a:r>
                    </a:p>
                  </a:txBody>
                  <a:tcPr/>
                </a:tc>
                <a:tc>
                  <a:txBody>
                    <a:bodyPr/>
                    <a:lstStyle/>
                    <a:p>
                      <a:r>
                        <a:rPr lang="en-US" dirty="0"/>
                        <a:t>$5/$20</a:t>
                      </a:r>
                    </a:p>
                  </a:txBody>
                  <a:tcPr/>
                </a:tc>
                <a:tc>
                  <a:txBody>
                    <a:bodyPr/>
                    <a:lstStyle/>
                    <a:p>
                      <a:r>
                        <a:rPr lang="en-US" dirty="0"/>
                        <a:t>$100</a:t>
                      </a:r>
                    </a:p>
                  </a:txBody>
                  <a:tcPr/>
                </a:tc>
                <a:tc>
                  <a:txBody>
                    <a:bodyPr/>
                    <a:lstStyle/>
                    <a:p>
                      <a:r>
                        <a:rPr lang="en-US" dirty="0"/>
                        <a:t>N/A</a:t>
                      </a:r>
                    </a:p>
                  </a:txBody>
                  <a:tcPr/>
                </a:tc>
                <a:tc>
                  <a:txBody>
                    <a:bodyPr/>
                    <a:lstStyle/>
                    <a:p>
                      <a:r>
                        <a:rPr lang="en-US" dirty="0"/>
                        <a:t>$7/$16</a:t>
                      </a:r>
                    </a:p>
                  </a:txBody>
                  <a:tcPr/>
                </a:tc>
                <a:extLst>
                  <a:ext uri="{0D108BD9-81ED-4DB2-BD59-A6C34878D82A}">
                    <a16:rowId xmlns:a16="http://schemas.microsoft.com/office/drawing/2014/main" val="1907650564"/>
                  </a:ext>
                </a:extLst>
              </a:tr>
            </a:tbl>
          </a:graphicData>
        </a:graphic>
      </p:graphicFrame>
      <p:sp>
        <p:nvSpPr>
          <p:cNvPr id="3" name="TextBox 2">
            <a:extLst>
              <a:ext uri="{FF2B5EF4-FFF2-40B4-BE49-F238E27FC236}">
                <a16:creationId xmlns:a16="http://schemas.microsoft.com/office/drawing/2014/main" id="{FD57481A-039E-4801-8FC1-808DB304E91C}"/>
              </a:ext>
            </a:extLst>
          </p:cNvPr>
          <p:cNvSpPr txBox="1"/>
          <p:nvPr/>
        </p:nvSpPr>
        <p:spPr>
          <a:xfrm>
            <a:off x="457200" y="3852436"/>
            <a:ext cx="8229600" cy="2154436"/>
          </a:xfrm>
          <a:prstGeom prst="rect">
            <a:avLst/>
          </a:prstGeom>
          <a:noFill/>
        </p:spPr>
        <p:txBody>
          <a:bodyPr wrap="square" rtlCol="0">
            <a:spAutoFit/>
          </a:bodyPr>
          <a:lstStyle/>
          <a:p>
            <a:r>
              <a:rPr lang="en-US" sz="2000" b="1" dirty="0"/>
              <a:t>Additionally, behavioral (mental) health services are reimbursed to the provider at a different rate/chart and employee costs for these services may be more or less than NJ Direct 15 or other PPOs under the NJ Direct plan.</a:t>
            </a:r>
          </a:p>
          <a:p>
            <a:endParaRPr lang="en-US" sz="1200" dirty="0"/>
          </a:p>
          <a:p>
            <a:r>
              <a:rPr lang="en-US" sz="2000" dirty="0"/>
              <a:t>A complete comparison chart will be provided on UHR’s website (produced by Horizon BCBS) for employees to review.</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E77FAF05-E14E-4A5E-BBE6-664F48802B69}"/>
              </a:ext>
            </a:extLst>
          </p:cNvPr>
          <p:cNvSpPr>
            <a:spLocks noGrp="1" noChangeArrowheads="1"/>
          </p:cNvSpPr>
          <p:nvPr>
            <p:ph type="title"/>
          </p:nvPr>
        </p:nvSpPr>
        <p:spPr/>
        <p:txBody>
          <a:bodyPr/>
          <a:lstStyle/>
          <a:p>
            <a:pPr algn="ctr"/>
            <a:r>
              <a:rPr lang="en-US" altLang="en-US" dirty="0">
                <a:ea typeface="ヒラギノ角ゴ Pro W3"/>
                <a:cs typeface="Geneva"/>
              </a:rPr>
              <a:t>Negotiated Rates – NJ Direct/NJ Direct 2019</a:t>
            </a:r>
          </a:p>
        </p:txBody>
      </p:sp>
      <p:sp>
        <p:nvSpPr>
          <p:cNvPr id="6147" name="Content Placeholder 2">
            <a:extLst>
              <a:ext uri="{FF2B5EF4-FFF2-40B4-BE49-F238E27FC236}">
                <a16:creationId xmlns:a16="http://schemas.microsoft.com/office/drawing/2014/main" id="{00364E44-A99C-4A18-90A3-E73EAA2F862E}"/>
              </a:ext>
            </a:extLst>
          </p:cNvPr>
          <p:cNvSpPr>
            <a:spLocks noGrp="1" noChangeArrowheads="1"/>
          </p:cNvSpPr>
          <p:nvPr>
            <p:ph sz="half" idx="1"/>
          </p:nvPr>
        </p:nvSpPr>
        <p:spPr>
          <a:xfrm>
            <a:off x="457200" y="1311276"/>
            <a:ext cx="8016875" cy="2576513"/>
          </a:xfrm>
        </p:spPr>
        <p:txBody>
          <a:bodyPr/>
          <a:lstStyle/>
          <a:p>
            <a:pPr marL="0" indent="0" algn="ctr">
              <a:buNone/>
            </a:pPr>
            <a:r>
              <a:rPr lang="en-US" altLang="en-US" sz="2200" dirty="0">
                <a:ea typeface="ヒラギノ角ゴ Pro W3"/>
                <a:cs typeface="Geneva"/>
              </a:rPr>
              <a:t>Below is a sample of the annual negotiated rates for the </a:t>
            </a:r>
          </a:p>
          <a:p>
            <a:pPr marL="0" indent="0" algn="ctr">
              <a:buNone/>
            </a:pPr>
            <a:r>
              <a:rPr lang="en-US" altLang="en-US" sz="2200" dirty="0">
                <a:ea typeface="ヒラギノ角ゴ Pro W3"/>
                <a:cs typeface="Geneva"/>
              </a:rPr>
              <a:t>NJ Direct/NJ Direct 2019 Plans. </a:t>
            </a:r>
          </a:p>
        </p:txBody>
      </p:sp>
      <p:graphicFrame>
        <p:nvGraphicFramePr>
          <p:cNvPr id="4" name="Table 6">
            <a:extLst>
              <a:ext uri="{FF2B5EF4-FFF2-40B4-BE49-F238E27FC236}">
                <a16:creationId xmlns:a16="http://schemas.microsoft.com/office/drawing/2014/main" id="{E0D162EC-5999-4356-9A74-F05AE7630900}"/>
              </a:ext>
            </a:extLst>
          </p:cNvPr>
          <p:cNvGraphicFramePr>
            <a:graphicFrameLocks noGrp="1"/>
          </p:cNvGraphicFramePr>
          <p:nvPr>
            <p:ph sz="half" idx="2"/>
            <p:extLst>
              <p:ext uri="{D42A27DB-BD31-4B8C-83A1-F6EECF244321}">
                <p14:modId xmlns:p14="http://schemas.microsoft.com/office/powerpoint/2010/main" val="1199154703"/>
              </p:ext>
            </p:extLst>
          </p:nvPr>
        </p:nvGraphicFramePr>
        <p:xfrm>
          <a:off x="563562" y="2119314"/>
          <a:ext cx="8016876" cy="3606800"/>
        </p:xfrm>
        <a:graphic>
          <a:graphicData uri="http://schemas.openxmlformats.org/drawingml/2006/table">
            <a:tbl>
              <a:tblPr firstRow="1" bandRow="1">
                <a:tableStyleId>{5C22544A-7EE6-4342-B048-85BDC9FD1C3A}</a:tableStyleId>
              </a:tblPr>
              <a:tblGrid>
                <a:gridCol w="888247">
                  <a:extLst>
                    <a:ext uri="{9D8B030D-6E8A-4147-A177-3AD203B41FA5}">
                      <a16:colId xmlns:a16="http://schemas.microsoft.com/office/drawing/2014/main" val="1795803275"/>
                    </a:ext>
                  </a:extLst>
                </a:gridCol>
                <a:gridCol w="742950">
                  <a:extLst>
                    <a:ext uri="{9D8B030D-6E8A-4147-A177-3AD203B41FA5}">
                      <a16:colId xmlns:a16="http://schemas.microsoft.com/office/drawing/2014/main" val="3384076282"/>
                    </a:ext>
                  </a:extLst>
                </a:gridCol>
                <a:gridCol w="933450">
                  <a:extLst>
                    <a:ext uri="{9D8B030D-6E8A-4147-A177-3AD203B41FA5}">
                      <a16:colId xmlns:a16="http://schemas.microsoft.com/office/drawing/2014/main" val="2753743896"/>
                    </a:ext>
                  </a:extLst>
                </a:gridCol>
                <a:gridCol w="998409">
                  <a:extLst>
                    <a:ext uri="{9D8B030D-6E8A-4147-A177-3AD203B41FA5}">
                      <a16:colId xmlns:a16="http://schemas.microsoft.com/office/drawing/2014/main" val="2550643718"/>
                    </a:ext>
                  </a:extLst>
                </a:gridCol>
                <a:gridCol w="890764">
                  <a:extLst>
                    <a:ext uri="{9D8B030D-6E8A-4147-A177-3AD203B41FA5}">
                      <a16:colId xmlns:a16="http://schemas.microsoft.com/office/drawing/2014/main" val="633227340"/>
                    </a:ext>
                  </a:extLst>
                </a:gridCol>
                <a:gridCol w="890764">
                  <a:extLst>
                    <a:ext uri="{9D8B030D-6E8A-4147-A177-3AD203B41FA5}">
                      <a16:colId xmlns:a16="http://schemas.microsoft.com/office/drawing/2014/main" val="4276083823"/>
                    </a:ext>
                  </a:extLst>
                </a:gridCol>
                <a:gridCol w="890764">
                  <a:extLst>
                    <a:ext uri="{9D8B030D-6E8A-4147-A177-3AD203B41FA5}">
                      <a16:colId xmlns:a16="http://schemas.microsoft.com/office/drawing/2014/main" val="3252580671"/>
                    </a:ext>
                  </a:extLst>
                </a:gridCol>
                <a:gridCol w="890764">
                  <a:extLst>
                    <a:ext uri="{9D8B030D-6E8A-4147-A177-3AD203B41FA5}">
                      <a16:colId xmlns:a16="http://schemas.microsoft.com/office/drawing/2014/main" val="50742474"/>
                    </a:ext>
                  </a:extLst>
                </a:gridCol>
                <a:gridCol w="890764">
                  <a:extLst>
                    <a:ext uri="{9D8B030D-6E8A-4147-A177-3AD203B41FA5}">
                      <a16:colId xmlns:a16="http://schemas.microsoft.com/office/drawing/2014/main" val="3726252753"/>
                    </a:ext>
                  </a:extLst>
                </a:gridCol>
              </a:tblGrid>
              <a:tr h="370840">
                <a:tc>
                  <a:txBody>
                    <a:bodyPr/>
                    <a:lstStyle/>
                    <a:p>
                      <a:pPr algn="ctr"/>
                      <a:r>
                        <a:rPr lang="en-US" dirty="0"/>
                        <a:t>Salary</a:t>
                      </a:r>
                    </a:p>
                  </a:txBody>
                  <a:tcPr/>
                </a:tc>
                <a:tc gridSpan="2">
                  <a:txBody>
                    <a:bodyPr/>
                    <a:lstStyle/>
                    <a:p>
                      <a:pPr algn="ctr"/>
                      <a:r>
                        <a:rPr lang="en-US" dirty="0"/>
                        <a:t>Single</a:t>
                      </a:r>
                    </a:p>
                  </a:txBody>
                  <a:tcPr/>
                </a:tc>
                <a:tc hMerge="1">
                  <a:txBody>
                    <a:bodyPr/>
                    <a:lstStyle/>
                    <a:p>
                      <a:endParaRPr lang="en-US" dirty="0"/>
                    </a:p>
                  </a:txBody>
                  <a:tcPr/>
                </a:tc>
                <a:tc gridSpan="2">
                  <a:txBody>
                    <a:bodyPr/>
                    <a:lstStyle/>
                    <a:p>
                      <a:r>
                        <a:rPr lang="en-US" dirty="0"/>
                        <a:t>Employee + Spouse/Partner</a:t>
                      </a:r>
                    </a:p>
                  </a:txBody>
                  <a:tcPr/>
                </a:tc>
                <a:tc hMerge="1">
                  <a:txBody>
                    <a:bodyPr/>
                    <a:lstStyle/>
                    <a:p>
                      <a:endParaRPr lang="en-US" dirty="0"/>
                    </a:p>
                  </a:txBody>
                  <a:tcPr/>
                </a:tc>
                <a:tc gridSpan="2">
                  <a:txBody>
                    <a:bodyPr/>
                    <a:lstStyle/>
                    <a:p>
                      <a:pPr algn="ctr"/>
                      <a:r>
                        <a:rPr lang="en-US" dirty="0"/>
                        <a:t>Family</a:t>
                      </a:r>
                    </a:p>
                  </a:txBody>
                  <a:tcPr/>
                </a:tc>
                <a:tc hMerge="1">
                  <a:txBody>
                    <a:bodyPr/>
                    <a:lstStyle/>
                    <a:p>
                      <a:endParaRPr lang="en-US" dirty="0"/>
                    </a:p>
                  </a:txBody>
                  <a:tcPr/>
                </a:tc>
                <a:tc gridSpan="2">
                  <a:txBody>
                    <a:bodyPr/>
                    <a:lstStyle/>
                    <a:p>
                      <a:r>
                        <a:rPr lang="en-US" dirty="0"/>
                        <a:t>Employee + Child(ren)</a:t>
                      </a:r>
                    </a:p>
                  </a:txBody>
                  <a:tcPr/>
                </a:tc>
                <a:tc hMerge="1">
                  <a:txBody>
                    <a:bodyPr/>
                    <a:lstStyle/>
                    <a:p>
                      <a:endParaRPr lang="en-US" dirty="0"/>
                    </a:p>
                  </a:txBody>
                  <a:tcPr/>
                </a:tc>
                <a:extLst>
                  <a:ext uri="{0D108BD9-81ED-4DB2-BD59-A6C34878D82A}">
                    <a16:rowId xmlns:a16="http://schemas.microsoft.com/office/drawing/2014/main" val="2909203333"/>
                  </a:ext>
                </a:extLst>
              </a:tr>
              <a:tr h="370840">
                <a:tc>
                  <a:txBody>
                    <a:bodyPr/>
                    <a:lstStyle/>
                    <a:p>
                      <a:pPr algn="ctr"/>
                      <a:endParaRPr lang="en-US" sz="1400" dirty="0"/>
                    </a:p>
                  </a:txBody>
                  <a:tcPr/>
                </a:tc>
                <a:tc>
                  <a:txBody>
                    <a:bodyPr/>
                    <a:lstStyle/>
                    <a:p>
                      <a:pPr algn="ctr"/>
                      <a:r>
                        <a:rPr lang="en-US" sz="1400" dirty="0"/>
                        <a:t>%</a:t>
                      </a:r>
                    </a:p>
                  </a:txBody>
                  <a:tcPr/>
                </a:tc>
                <a:tc>
                  <a:txBody>
                    <a:bodyPr/>
                    <a:lstStyle/>
                    <a:p>
                      <a:pPr algn="ctr"/>
                      <a:r>
                        <a:rPr lang="en-US" sz="1400" dirty="0"/>
                        <a:t>Amount</a:t>
                      </a:r>
                    </a:p>
                  </a:txBody>
                  <a:tcPr/>
                </a:tc>
                <a:tc>
                  <a:txBody>
                    <a:bodyPr/>
                    <a:lstStyle/>
                    <a:p>
                      <a:pPr algn="ctr"/>
                      <a:r>
                        <a:rPr lang="en-US" sz="1400" dirty="0"/>
                        <a:t>%</a:t>
                      </a:r>
                    </a:p>
                  </a:txBody>
                  <a:tcPr/>
                </a:tc>
                <a:tc>
                  <a:txBody>
                    <a:bodyPr/>
                    <a:lstStyle/>
                    <a:p>
                      <a:pPr algn="ctr"/>
                      <a:r>
                        <a:rPr lang="en-US" sz="1400" dirty="0"/>
                        <a:t>Amount</a:t>
                      </a:r>
                    </a:p>
                  </a:txBody>
                  <a:tcPr/>
                </a:tc>
                <a:tc>
                  <a:txBody>
                    <a:bodyPr/>
                    <a:lstStyle/>
                    <a:p>
                      <a:pPr algn="ctr"/>
                      <a:r>
                        <a:rPr lang="en-US" sz="1400" dirty="0"/>
                        <a:t>%</a:t>
                      </a:r>
                    </a:p>
                  </a:txBody>
                  <a:tcPr/>
                </a:tc>
                <a:tc>
                  <a:txBody>
                    <a:bodyPr/>
                    <a:lstStyle/>
                    <a:p>
                      <a:pPr algn="ctr"/>
                      <a:r>
                        <a:rPr lang="en-US" sz="1400" dirty="0"/>
                        <a:t>Amount</a:t>
                      </a:r>
                    </a:p>
                  </a:txBody>
                  <a:tcPr/>
                </a:tc>
                <a:tc>
                  <a:txBody>
                    <a:bodyPr/>
                    <a:lstStyle/>
                    <a:p>
                      <a:pPr algn="ctr"/>
                      <a:r>
                        <a:rPr lang="en-US" sz="1400" dirty="0"/>
                        <a:t>%</a:t>
                      </a:r>
                    </a:p>
                  </a:txBody>
                  <a:tcPr/>
                </a:tc>
                <a:tc>
                  <a:txBody>
                    <a:bodyPr/>
                    <a:lstStyle/>
                    <a:p>
                      <a:pPr algn="ctr"/>
                      <a:r>
                        <a:rPr lang="en-US" sz="1400" dirty="0"/>
                        <a:t>Amount</a:t>
                      </a:r>
                    </a:p>
                  </a:txBody>
                  <a:tcPr/>
                </a:tc>
                <a:extLst>
                  <a:ext uri="{0D108BD9-81ED-4DB2-BD59-A6C34878D82A}">
                    <a16:rowId xmlns:a16="http://schemas.microsoft.com/office/drawing/2014/main" val="1206686024"/>
                  </a:ext>
                </a:extLst>
              </a:tr>
              <a:tr h="370840">
                <a:tc>
                  <a:txBody>
                    <a:bodyPr/>
                    <a:lstStyle/>
                    <a:p>
                      <a:r>
                        <a:rPr lang="en-US" sz="1400" dirty="0"/>
                        <a:t>$20,000</a:t>
                      </a:r>
                    </a:p>
                  </a:txBody>
                  <a:tcPr/>
                </a:tc>
                <a:tc>
                  <a:txBody>
                    <a:bodyPr/>
                    <a:lstStyle/>
                    <a:p>
                      <a:r>
                        <a:rPr lang="en-US" sz="1400" dirty="0"/>
                        <a:t>2.00%</a:t>
                      </a:r>
                    </a:p>
                  </a:txBody>
                  <a:tcPr/>
                </a:tc>
                <a:tc>
                  <a:txBody>
                    <a:bodyPr/>
                    <a:lstStyle/>
                    <a:p>
                      <a:r>
                        <a:rPr lang="en-US" sz="1400" dirty="0"/>
                        <a:t>$400</a:t>
                      </a:r>
                    </a:p>
                  </a:txBody>
                  <a:tcPr/>
                </a:tc>
                <a:tc>
                  <a:txBody>
                    <a:bodyPr/>
                    <a:lstStyle/>
                    <a:p>
                      <a:r>
                        <a:rPr lang="en-US" sz="1400" dirty="0"/>
                        <a:t>2.00%</a:t>
                      </a:r>
                    </a:p>
                  </a:txBody>
                  <a:tcPr/>
                </a:tc>
                <a:tc>
                  <a:txBody>
                    <a:bodyPr/>
                    <a:lstStyle/>
                    <a:p>
                      <a:r>
                        <a:rPr lang="en-US" sz="1400" dirty="0"/>
                        <a:t>$400</a:t>
                      </a:r>
                    </a:p>
                  </a:txBody>
                  <a:tcPr/>
                </a:tc>
                <a:tc>
                  <a:txBody>
                    <a:bodyPr/>
                    <a:lstStyle/>
                    <a:p>
                      <a:r>
                        <a:rPr lang="en-US" sz="1400" dirty="0"/>
                        <a:t>2.00%</a:t>
                      </a:r>
                    </a:p>
                  </a:txBody>
                  <a:tcPr/>
                </a:tc>
                <a:tc>
                  <a:txBody>
                    <a:bodyPr/>
                    <a:lstStyle/>
                    <a:p>
                      <a:r>
                        <a:rPr lang="en-US" sz="1400" dirty="0"/>
                        <a:t>$400</a:t>
                      </a:r>
                    </a:p>
                  </a:txBody>
                  <a:tcPr/>
                </a:tc>
                <a:tc>
                  <a:txBody>
                    <a:bodyPr/>
                    <a:lstStyle/>
                    <a:p>
                      <a:r>
                        <a:rPr lang="en-US" sz="1400" dirty="0"/>
                        <a:t>2.00%</a:t>
                      </a:r>
                    </a:p>
                  </a:txBody>
                  <a:tcPr/>
                </a:tc>
                <a:tc>
                  <a:txBody>
                    <a:bodyPr/>
                    <a:lstStyle/>
                    <a:p>
                      <a:r>
                        <a:rPr lang="en-US" sz="1400" dirty="0"/>
                        <a:t>$400</a:t>
                      </a:r>
                    </a:p>
                  </a:txBody>
                  <a:tcPr/>
                </a:tc>
                <a:extLst>
                  <a:ext uri="{0D108BD9-81ED-4DB2-BD59-A6C34878D82A}">
                    <a16:rowId xmlns:a16="http://schemas.microsoft.com/office/drawing/2014/main" val="1610020899"/>
                  </a:ext>
                </a:extLst>
              </a:tr>
              <a:tr h="370840">
                <a:tc>
                  <a:txBody>
                    <a:bodyPr/>
                    <a:lstStyle/>
                    <a:p>
                      <a:r>
                        <a:rPr lang="en-US" sz="1400" dirty="0"/>
                        <a:t>$30,000</a:t>
                      </a:r>
                    </a:p>
                  </a:txBody>
                  <a:tcPr/>
                </a:tc>
                <a:tc>
                  <a:txBody>
                    <a:bodyPr/>
                    <a:lstStyle/>
                    <a:p>
                      <a:r>
                        <a:rPr lang="en-US" sz="1400" dirty="0"/>
                        <a:t>2.25%</a:t>
                      </a:r>
                    </a:p>
                  </a:txBody>
                  <a:tcPr/>
                </a:tc>
                <a:tc>
                  <a:txBody>
                    <a:bodyPr/>
                    <a:lstStyle/>
                    <a:p>
                      <a:r>
                        <a:rPr lang="en-US" sz="1400" dirty="0"/>
                        <a:t>$675</a:t>
                      </a:r>
                    </a:p>
                  </a:txBody>
                  <a:tcPr/>
                </a:tc>
                <a:tc>
                  <a:txBody>
                    <a:bodyPr/>
                    <a:lstStyle/>
                    <a:p>
                      <a:r>
                        <a:rPr lang="en-US" sz="1400" dirty="0"/>
                        <a:t>2.75%</a:t>
                      </a:r>
                    </a:p>
                  </a:txBody>
                  <a:tcPr/>
                </a:tc>
                <a:tc>
                  <a:txBody>
                    <a:bodyPr/>
                    <a:lstStyle/>
                    <a:p>
                      <a:r>
                        <a:rPr lang="en-US" sz="1400" dirty="0"/>
                        <a:t>$825</a:t>
                      </a:r>
                    </a:p>
                  </a:txBody>
                  <a:tcPr/>
                </a:tc>
                <a:tc>
                  <a:txBody>
                    <a:bodyPr/>
                    <a:lstStyle/>
                    <a:p>
                      <a:r>
                        <a:rPr lang="en-US" sz="1400" dirty="0"/>
                        <a:t>2.50%</a:t>
                      </a:r>
                    </a:p>
                  </a:txBody>
                  <a:tcPr/>
                </a:tc>
                <a:tc>
                  <a:txBody>
                    <a:bodyPr/>
                    <a:lstStyle/>
                    <a:p>
                      <a:r>
                        <a:rPr lang="en-US" sz="1400" dirty="0"/>
                        <a:t>$750</a:t>
                      </a:r>
                    </a:p>
                  </a:txBody>
                  <a:tcPr/>
                </a:tc>
                <a:tc>
                  <a:txBody>
                    <a:bodyPr/>
                    <a:lstStyle/>
                    <a:p>
                      <a:r>
                        <a:rPr lang="en-US" sz="1400" dirty="0"/>
                        <a:t>2.00%</a:t>
                      </a:r>
                    </a:p>
                  </a:txBody>
                  <a:tcPr/>
                </a:tc>
                <a:tc>
                  <a:txBody>
                    <a:bodyPr/>
                    <a:lstStyle/>
                    <a:p>
                      <a:r>
                        <a:rPr lang="en-US" sz="1400" dirty="0"/>
                        <a:t>$400</a:t>
                      </a:r>
                    </a:p>
                  </a:txBody>
                  <a:tcPr/>
                </a:tc>
                <a:extLst>
                  <a:ext uri="{0D108BD9-81ED-4DB2-BD59-A6C34878D82A}">
                    <a16:rowId xmlns:a16="http://schemas.microsoft.com/office/drawing/2014/main" val="1104702850"/>
                  </a:ext>
                </a:extLst>
              </a:tr>
              <a:tr h="370840">
                <a:tc>
                  <a:txBody>
                    <a:bodyPr/>
                    <a:lstStyle/>
                    <a:p>
                      <a:r>
                        <a:rPr lang="en-US" sz="1400" dirty="0">
                          <a:highlight>
                            <a:srgbClr val="FFFF00"/>
                          </a:highlight>
                        </a:rPr>
                        <a:t>$40,000</a:t>
                      </a:r>
                    </a:p>
                  </a:txBody>
                  <a:tcPr/>
                </a:tc>
                <a:tc>
                  <a:txBody>
                    <a:bodyPr/>
                    <a:lstStyle/>
                    <a:p>
                      <a:r>
                        <a:rPr lang="en-US" sz="1400" dirty="0">
                          <a:highlight>
                            <a:srgbClr val="FFFF00"/>
                          </a:highlight>
                        </a:rPr>
                        <a:t>2.25%</a:t>
                      </a:r>
                    </a:p>
                  </a:txBody>
                  <a:tcPr/>
                </a:tc>
                <a:tc>
                  <a:txBody>
                    <a:bodyPr/>
                    <a:lstStyle/>
                    <a:p>
                      <a:r>
                        <a:rPr lang="en-US" sz="1400" dirty="0">
                          <a:highlight>
                            <a:srgbClr val="FFFF00"/>
                          </a:highlight>
                        </a:rPr>
                        <a:t>$900</a:t>
                      </a:r>
                    </a:p>
                  </a:txBody>
                  <a:tcPr/>
                </a:tc>
                <a:tc>
                  <a:txBody>
                    <a:bodyPr/>
                    <a:lstStyle/>
                    <a:p>
                      <a:r>
                        <a:rPr lang="en-US" sz="1400" dirty="0">
                          <a:highlight>
                            <a:srgbClr val="FFFF00"/>
                          </a:highlight>
                        </a:rPr>
                        <a:t>3.00%</a:t>
                      </a:r>
                    </a:p>
                  </a:txBody>
                  <a:tcPr/>
                </a:tc>
                <a:tc>
                  <a:txBody>
                    <a:bodyPr/>
                    <a:lstStyle/>
                    <a:p>
                      <a:r>
                        <a:rPr lang="en-US" sz="1400" dirty="0">
                          <a:highlight>
                            <a:srgbClr val="FFFF00"/>
                          </a:highlight>
                        </a:rPr>
                        <a:t>$1,200</a:t>
                      </a:r>
                    </a:p>
                  </a:txBody>
                  <a:tcPr/>
                </a:tc>
                <a:tc>
                  <a:txBody>
                    <a:bodyPr/>
                    <a:lstStyle/>
                    <a:p>
                      <a:r>
                        <a:rPr lang="en-US" sz="1400" dirty="0">
                          <a:highlight>
                            <a:srgbClr val="FFFF00"/>
                          </a:highlight>
                        </a:rPr>
                        <a:t>3.00%</a:t>
                      </a:r>
                    </a:p>
                  </a:txBody>
                  <a:tcPr/>
                </a:tc>
                <a:tc>
                  <a:txBody>
                    <a:bodyPr/>
                    <a:lstStyle/>
                    <a:p>
                      <a:r>
                        <a:rPr lang="en-US" sz="1400" dirty="0">
                          <a:highlight>
                            <a:srgbClr val="FFFF00"/>
                          </a:highlight>
                        </a:rPr>
                        <a:t>$1,200</a:t>
                      </a:r>
                    </a:p>
                  </a:txBody>
                  <a:tcPr/>
                </a:tc>
                <a:tc>
                  <a:txBody>
                    <a:bodyPr/>
                    <a:lstStyle/>
                    <a:p>
                      <a:r>
                        <a:rPr lang="en-US" sz="1400" dirty="0">
                          <a:highlight>
                            <a:srgbClr val="FFFF00"/>
                          </a:highlight>
                        </a:rPr>
                        <a:t>3.00%</a:t>
                      </a:r>
                    </a:p>
                  </a:txBody>
                  <a:tcPr/>
                </a:tc>
                <a:tc>
                  <a:txBody>
                    <a:bodyPr/>
                    <a:lstStyle/>
                    <a:p>
                      <a:r>
                        <a:rPr lang="en-US" sz="1400" dirty="0">
                          <a:highlight>
                            <a:srgbClr val="FFFF00"/>
                          </a:highlight>
                        </a:rPr>
                        <a:t>$1,200</a:t>
                      </a:r>
                    </a:p>
                  </a:txBody>
                  <a:tcPr/>
                </a:tc>
                <a:extLst>
                  <a:ext uri="{0D108BD9-81ED-4DB2-BD59-A6C34878D82A}">
                    <a16:rowId xmlns:a16="http://schemas.microsoft.com/office/drawing/2014/main" val="3381128245"/>
                  </a:ext>
                </a:extLst>
              </a:tr>
              <a:tr h="370840">
                <a:tc>
                  <a:txBody>
                    <a:bodyPr/>
                    <a:lstStyle/>
                    <a:p>
                      <a:r>
                        <a:rPr lang="en-US" sz="1400" dirty="0"/>
                        <a:t>$50,000</a:t>
                      </a:r>
                    </a:p>
                  </a:txBody>
                  <a:tcPr/>
                </a:tc>
                <a:tc>
                  <a:txBody>
                    <a:bodyPr/>
                    <a:lstStyle/>
                    <a:p>
                      <a:r>
                        <a:rPr lang="en-US" sz="1400" dirty="0"/>
                        <a:t>3.00%</a:t>
                      </a:r>
                    </a:p>
                  </a:txBody>
                  <a:tcPr/>
                </a:tc>
                <a:tc>
                  <a:txBody>
                    <a:bodyPr/>
                    <a:lstStyle/>
                    <a:p>
                      <a:r>
                        <a:rPr lang="en-US" sz="1400" dirty="0"/>
                        <a:t>$1,200</a:t>
                      </a:r>
                    </a:p>
                  </a:txBody>
                  <a:tcPr/>
                </a:tc>
                <a:tc>
                  <a:txBody>
                    <a:bodyPr/>
                    <a:lstStyle/>
                    <a:p>
                      <a:r>
                        <a:rPr lang="en-US" sz="1400" dirty="0"/>
                        <a:t>4.25%</a:t>
                      </a:r>
                    </a:p>
                  </a:txBody>
                  <a:tcPr/>
                </a:tc>
                <a:tc>
                  <a:txBody>
                    <a:bodyPr/>
                    <a:lstStyle/>
                    <a:p>
                      <a:r>
                        <a:rPr lang="en-US" sz="1400" dirty="0"/>
                        <a:t>$1,350</a:t>
                      </a:r>
                    </a:p>
                  </a:txBody>
                  <a:tcPr/>
                </a:tc>
                <a:tc>
                  <a:txBody>
                    <a:bodyPr/>
                    <a:lstStyle/>
                    <a:p>
                      <a:r>
                        <a:rPr lang="en-US" sz="1400" dirty="0"/>
                        <a:t>4.50%</a:t>
                      </a:r>
                    </a:p>
                  </a:txBody>
                  <a:tcPr/>
                </a:tc>
                <a:tc>
                  <a:txBody>
                    <a:bodyPr/>
                    <a:lstStyle/>
                    <a:p>
                      <a:r>
                        <a:rPr lang="en-US" sz="1400" dirty="0"/>
                        <a:t>$2,250</a:t>
                      </a:r>
                    </a:p>
                  </a:txBody>
                  <a:tcPr/>
                </a:tc>
                <a:tc>
                  <a:txBody>
                    <a:bodyPr/>
                    <a:lstStyle/>
                    <a:p>
                      <a:r>
                        <a:rPr lang="en-US" sz="1400" dirty="0"/>
                        <a:t>4.50%</a:t>
                      </a:r>
                    </a:p>
                  </a:txBody>
                  <a:tcPr/>
                </a:tc>
                <a:tc>
                  <a:txBody>
                    <a:bodyPr/>
                    <a:lstStyle/>
                    <a:p>
                      <a:r>
                        <a:rPr lang="en-US" sz="1400" dirty="0"/>
                        <a:t>$2,250</a:t>
                      </a:r>
                    </a:p>
                  </a:txBody>
                  <a:tcPr/>
                </a:tc>
                <a:extLst>
                  <a:ext uri="{0D108BD9-81ED-4DB2-BD59-A6C34878D82A}">
                    <a16:rowId xmlns:a16="http://schemas.microsoft.com/office/drawing/2014/main" val="870945159"/>
                  </a:ext>
                </a:extLst>
              </a:tr>
              <a:tr h="370840">
                <a:tc>
                  <a:txBody>
                    <a:bodyPr/>
                    <a:lstStyle/>
                    <a:p>
                      <a:r>
                        <a:rPr lang="en-US" sz="1400" dirty="0"/>
                        <a:t>$60,000</a:t>
                      </a:r>
                    </a:p>
                  </a:txBody>
                  <a:tcPr/>
                </a:tc>
                <a:tc>
                  <a:txBody>
                    <a:bodyPr/>
                    <a:lstStyle/>
                    <a:p>
                      <a:r>
                        <a:rPr lang="en-US" sz="1400" dirty="0"/>
                        <a:t>3.75%</a:t>
                      </a:r>
                    </a:p>
                  </a:txBody>
                  <a:tcPr/>
                </a:tc>
                <a:tc>
                  <a:txBody>
                    <a:bodyPr/>
                    <a:lstStyle/>
                    <a:p>
                      <a:r>
                        <a:rPr lang="en-US" sz="1400" dirty="0"/>
                        <a:t>$2,325</a:t>
                      </a:r>
                    </a:p>
                  </a:txBody>
                  <a:tcPr/>
                </a:tc>
                <a:tc>
                  <a:txBody>
                    <a:bodyPr/>
                    <a:lstStyle/>
                    <a:p>
                      <a:r>
                        <a:rPr lang="en-US" sz="1400" dirty="0"/>
                        <a:t>5.50%</a:t>
                      </a:r>
                    </a:p>
                  </a:txBody>
                  <a:tcPr/>
                </a:tc>
                <a:tc>
                  <a:txBody>
                    <a:bodyPr/>
                    <a:lstStyle/>
                    <a:p>
                      <a:r>
                        <a:rPr lang="en-US" sz="1400" dirty="0"/>
                        <a:t>$3,410</a:t>
                      </a:r>
                    </a:p>
                  </a:txBody>
                  <a:tcPr/>
                </a:tc>
                <a:tc>
                  <a:txBody>
                    <a:bodyPr/>
                    <a:lstStyle/>
                    <a:p>
                      <a:r>
                        <a:rPr lang="en-US" sz="1400" dirty="0"/>
                        <a:t>6.00%</a:t>
                      </a:r>
                    </a:p>
                  </a:txBody>
                  <a:tcPr/>
                </a:tc>
                <a:tc>
                  <a:txBody>
                    <a:bodyPr/>
                    <a:lstStyle/>
                    <a:p>
                      <a:r>
                        <a:rPr lang="en-US" sz="1400" dirty="0"/>
                        <a:t>$3,720</a:t>
                      </a:r>
                    </a:p>
                  </a:txBody>
                  <a:tcPr/>
                </a:tc>
                <a:tc>
                  <a:txBody>
                    <a:bodyPr/>
                    <a:lstStyle/>
                    <a:p>
                      <a:r>
                        <a:rPr lang="en-US" sz="1400" dirty="0"/>
                        <a:t>5.00%</a:t>
                      </a:r>
                    </a:p>
                  </a:txBody>
                  <a:tcPr/>
                </a:tc>
                <a:tc>
                  <a:txBody>
                    <a:bodyPr/>
                    <a:lstStyle/>
                    <a:p>
                      <a:r>
                        <a:rPr lang="en-US" sz="1400" dirty="0"/>
                        <a:t>$3,100</a:t>
                      </a:r>
                    </a:p>
                  </a:txBody>
                  <a:tcPr/>
                </a:tc>
                <a:extLst>
                  <a:ext uri="{0D108BD9-81ED-4DB2-BD59-A6C34878D82A}">
                    <a16:rowId xmlns:a16="http://schemas.microsoft.com/office/drawing/2014/main" val="837766096"/>
                  </a:ext>
                </a:extLst>
              </a:tr>
              <a:tr h="370840">
                <a:tc>
                  <a:txBody>
                    <a:bodyPr/>
                    <a:lstStyle/>
                    <a:p>
                      <a:r>
                        <a:rPr lang="en-US" sz="1400" dirty="0"/>
                        <a:t>$70,000</a:t>
                      </a:r>
                    </a:p>
                  </a:txBody>
                  <a:tcPr/>
                </a:tc>
                <a:tc>
                  <a:txBody>
                    <a:bodyPr/>
                    <a:lstStyle/>
                    <a:p>
                      <a:r>
                        <a:rPr lang="en-US" sz="1400" dirty="0"/>
                        <a:t>4.00%</a:t>
                      </a:r>
                    </a:p>
                  </a:txBody>
                  <a:tcPr/>
                </a:tc>
                <a:tc>
                  <a:txBody>
                    <a:bodyPr/>
                    <a:lstStyle/>
                    <a:p>
                      <a:r>
                        <a:rPr lang="en-US" sz="1400" dirty="0"/>
                        <a:t>$2,800</a:t>
                      </a:r>
                    </a:p>
                  </a:txBody>
                  <a:tcPr/>
                </a:tc>
                <a:tc>
                  <a:txBody>
                    <a:bodyPr/>
                    <a:lstStyle/>
                    <a:p>
                      <a:r>
                        <a:rPr lang="en-US" sz="1400" dirty="0"/>
                        <a:t>6.20%</a:t>
                      </a:r>
                    </a:p>
                  </a:txBody>
                  <a:tcPr/>
                </a:tc>
                <a:tc>
                  <a:txBody>
                    <a:bodyPr/>
                    <a:lstStyle/>
                    <a:p>
                      <a:r>
                        <a:rPr lang="en-US" sz="1400" dirty="0"/>
                        <a:t>$4,340</a:t>
                      </a:r>
                    </a:p>
                  </a:txBody>
                  <a:tcPr/>
                </a:tc>
                <a:tc>
                  <a:txBody>
                    <a:bodyPr/>
                    <a:lstStyle/>
                    <a:p>
                      <a:r>
                        <a:rPr lang="en-US" sz="1400" dirty="0"/>
                        <a:t>7.25%</a:t>
                      </a:r>
                    </a:p>
                  </a:txBody>
                  <a:tcPr/>
                </a:tc>
                <a:tc>
                  <a:txBody>
                    <a:bodyPr/>
                    <a:lstStyle/>
                    <a:p>
                      <a:r>
                        <a:rPr lang="en-US" sz="1400" dirty="0"/>
                        <a:t>$5,075</a:t>
                      </a:r>
                    </a:p>
                  </a:txBody>
                  <a:tcPr/>
                </a:tc>
                <a:tc>
                  <a:txBody>
                    <a:bodyPr/>
                    <a:lstStyle/>
                    <a:p>
                      <a:r>
                        <a:rPr lang="en-US" sz="1400" dirty="0"/>
                        <a:t>5.75%</a:t>
                      </a:r>
                    </a:p>
                  </a:txBody>
                  <a:tcPr/>
                </a:tc>
                <a:tc>
                  <a:txBody>
                    <a:bodyPr/>
                    <a:lstStyle/>
                    <a:p>
                      <a:r>
                        <a:rPr lang="en-US" sz="1400" dirty="0"/>
                        <a:t>$4,025</a:t>
                      </a:r>
                    </a:p>
                  </a:txBody>
                  <a:tcPr/>
                </a:tc>
                <a:extLst>
                  <a:ext uri="{0D108BD9-81ED-4DB2-BD59-A6C34878D82A}">
                    <a16:rowId xmlns:a16="http://schemas.microsoft.com/office/drawing/2014/main" val="2013837145"/>
                  </a:ext>
                </a:extLst>
              </a:tr>
              <a:tr h="370840">
                <a:tc>
                  <a:txBody>
                    <a:bodyPr/>
                    <a:lstStyle/>
                    <a:p>
                      <a:r>
                        <a:rPr lang="en-US" sz="1400" dirty="0"/>
                        <a:t>$80,000</a:t>
                      </a:r>
                    </a:p>
                  </a:txBody>
                  <a:tcPr/>
                </a:tc>
                <a:tc>
                  <a:txBody>
                    <a:bodyPr/>
                    <a:lstStyle/>
                    <a:p>
                      <a:r>
                        <a:rPr lang="en-US" sz="1400" dirty="0"/>
                        <a:t>N/A</a:t>
                      </a:r>
                    </a:p>
                  </a:txBody>
                  <a:tcPr/>
                </a:tc>
                <a:tc>
                  <a:txBody>
                    <a:bodyPr/>
                    <a:lstStyle/>
                    <a:p>
                      <a:r>
                        <a:rPr lang="en-US" sz="1400" dirty="0"/>
                        <a:t>$3,083</a:t>
                      </a:r>
                    </a:p>
                  </a:txBody>
                  <a:tcPr/>
                </a:tc>
                <a:tc>
                  <a:txBody>
                    <a:bodyPr/>
                    <a:lstStyle/>
                    <a:p>
                      <a:r>
                        <a:rPr lang="en-US" sz="1400" dirty="0"/>
                        <a:t>N/A</a:t>
                      </a:r>
                    </a:p>
                  </a:txBody>
                  <a:tcPr/>
                </a:tc>
                <a:tc>
                  <a:txBody>
                    <a:bodyPr/>
                    <a:lstStyle/>
                    <a:p>
                      <a:r>
                        <a:rPr lang="en-US" sz="1400" dirty="0"/>
                        <a:t>$4,890</a:t>
                      </a:r>
                    </a:p>
                  </a:txBody>
                  <a:tcPr/>
                </a:tc>
                <a:tc>
                  <a:txBody>
                    <a:bodyPr/>
                    <a:lstStyle/>
                    <a:p>
                      <a:r>
                        <a:rPr lang="en-US" sz="1400" dirty="0"/>
                        <a:t>7.25%</a:t>
                      </a:r>
                    </a:p>
                  </a:txBody>
                  <a:tcPr/>
                </a:tc>
                <a:tc>
                  <a:txBody>
                    <a:bodyPr/>
                    <a:lstStyle/>
                    <a:p>
                      <a:r>
                        <a:rPr lang="en-US" sz="1400" dirty="0"/>
                        <a:t>$5,800</a:t>
                      </a:r>
                    </a:p>
                  </a:txBody>
                  <a:tcPr/>
                </a:tc>
                <a:tc>
                  <a:txBody>
                    <a:bodyPr/>
                    <a:lstStyle/>
                    <a:p>
                      <a:r>
                        <a:rPr lang="en-US" sz="1400" dirty="0"/>
                        <a:t>N/A</a:t>
                      </a:r>
                    </a:p>
                  </a:txBody>
                  <a:tcPr/>
                </a:tc>
                <a:tc>
                  <a:txBody>
                    <a:bodyPr/>
                    <a:lstStyle/>
                    <a:p>
                      <a:r>
                        <a:rPr lang="en-US" sz="1400" dirty="0"/>
                        <a:t>$4,550</a:t>
                      </a:r>
                    </a:p>
                  </a:txBody>
                  <a:tcPr/>
                </a:tc>
                <a:extLst>
                  <a:ext uri="{0D108BD9-81ED-4DB2-BD59-A6C34878D82A}">
                    <a16:rowId xmlns:a16="http://schemas.microsoft.com/office/drawing/2014/main" val="3027163980"/>
                  </a:ext>
                </a:extLst>
              </a:tr>
            </a:tbl>
          </a:graphicData>
        </a:graphic>
      </p:graphicFrame>
      <p:sp>
        <p:nvSpPr>
          <p:cNvPr id="2" name="TextBox 1">
            <a:extLst>
              <a:ext uri="{FF2B5EF4-FFF2-40B4-BE49-F238E27FC236}">
                <a16:creationId xmlns:a16="http://schemas.microsoft.com/office/drawing/2014/main" id="{467B9AD7-3E5C-4915-B4D7-7EDC96029045}"/>
              </a:ext>
            </a:extLst>
          </p:cNvPr>
          <p:cNvSpPr txBox="1"/>
          <p:nvPr/>
        </p:nvSpPr>
        <p:spPr>
          <a:xfrm>
            <a:off x="563562" y="5819775"/>
            <a:ext cx="8123238" cy="400110"/>
          </a:xfrm>
          <a:prstGeom prst="rect">
            <a:avLst/>
          </a:prstGeom>
          <a:noFill/>
        </p:spPr>
        <p:txBody>
          <a:bodyPr wrap="square" rtlCol="0">
            <a:spAutoFit/>
          </a:bodyPr>
          <a:lstStyle/>
          <a:p>
            <a:pPr algn="ctr"/>
            <a:r>
              <a:rPr lang="en-US" sz="2000" dirty="0"/>
              <a:t>Rates are capped at certain salaries based on coverage level</a:t>
            </a:r>
          </a:p>
        </p:txBody>
      </p:sp>
    </p:spTree>
    <p:extLst>
      <p:ext uri="{BB962C8B-B14F-4D97-AF65-F5344CB8AC3E}">
        <p14:creationId xmlns:p14="http://schemas.microsoft.com/office/powerpoint/2010/main" val="39057486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a5a4e06aff9864ea29d6f6f0c8d967953fd6bf2f"/>
</p:tagLst>
</file>

<file path=ppt/theme/theme1.xml><?xml version="1.0" encoding="utf-8"?>
<a:theme xmlns:a="http://schemas.openxmlformats.org/drawingml/2006/main" name="PowerPoint Template">
  <a:themeElements>
    <a:clrScheme name="RU_Template_Verdana_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U_Template_Verdana_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U_Template_Verdana_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U_Template_Verdana_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U_Template_Verdana_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U_Template_Verdana_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U_Template_Verdana_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U_Template_Verdana_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U_Template_Verdana_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U_Template_Verdana_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U_Template_Verdana_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U_Template_Verdana_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U_Template_Verdana_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U_Template_Verdana_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 Template</Template>
  <TotalTime>9156</TotalTime>
  <Words>1918</Words>
  <Application>Microsoft Office PowerPoint</Application>
  <PresentationFormat>On-screen Show (4:3)</PresentationFormat>
  <Paragraphs>230</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PowerPoint Template</vt:lpstr>
      <vt:lpstr>Special Open Enrollment Period Negotiated Rates for Health Insurance  Employee Options</vt:lpstr>
      <vt:lpstr>Special Open Enrollment Website</vt:lpstr>
      <vt:lpstr>Special Open Enrollment Period</vt:lpstr>
      <vt:lpstr>Who is Eligible</vt:lpstr>
      <vt:lpstr>Summary of New Offering</vt:lpstr>
      <vt:lpstr>Summary of New Offering…Continued</vt:lpstr>
      <vt:lpstr>Omnia Health Plan – Special Incentive</vt:lpstr>
      <vt:lpstr>Quick Comparison of Plans Some of the Coverage Differences</vt:lpstr>
      <vt:lpstr>Negotiated Rates – NJ Direct/NJ Direct 2019</vt:lpstr>
      <vt:lpstr>Sample Comparison of Annual Premiums </vt:lpstr>
      <vt:lpstr>How To Make a Change During the Special Open Enrollment Period</vt:lpstr>
      <vt:lpstr>Frequently Asked Questions</vt:lpstr>
      <vt:lpstr>Frequently Asked Questions - Continued</vt:lpstr>
      <vt:lpstr>Frequently Asked Questions - Continued</vt:lpstr>
      <vt:lpstr>Frequently Asked Questions - Continued</vt:lpstr>
      <vt:lpstr>Frequently Asked Questions - Continued</vt:lpstr>
      <vt:lpstr>Frequently Asked Questions - Continued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Felix D. Arauz</dc:creator>
  <cp:lastModifiedBy>John Teubner</cp:lastModifiedBy>
  <cp:revision>90</cp:revision>
  <dcterms:created xsi:type="dcterms:W3CDTF">2016-01-15T15:49:30Z</dcterms:created>
  <dcterms:modified xsi:type="dcterms:W3CDTF">2021-05-05T12:10:47Z</dcterms:modified>
</cp:coreProperties>
</file>